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82" r:id="rId2"/>
    <p:sldId id="721" r:id="rId3"/>
    <p:sldId id="586" r:id="rId4"/>
    <p:sldId id="696" r:id="rId5"/>
    <p:sldId id="728" r:id="rId6"/>
    <p:sldId id="722" r:id="rId7"/>
    <p:sldId id="723" r:id="rId8"/>
    <p:sldId id="724" r:id="rId9"/>
    <p:sldId id="725" r:id="rId10"/>
    <p:sldId id="726" r:id="rId11"/>
    <p:sldId id="654" r:id="rId12"/>
    <p:sldId id="729" r:id="rId13"/>
    <p:sldId id="730" r:id="rId14"/>
    <p:sldId id="731" r:id="rId15"/>
    <p:sldId id="732" r:id="rId16"/>
    <p:sldId id="733" r:id="rId17"/>
    <p:sldId id="734" r:id="rId18"/>
    <p:sldId id="735" r:id="rId19"/>
    <p:sldId id="736" r:id="rId20"/>
    <p:sldId id="748" r:id="rId21"/>
    <p:sldId id="737" r:id="rId22"/>
    <p:sldId id="738" r:id="rId23"/>
    <p:sldId id="741" r:id="rId24"/>
    <p:sldId id="599" r:id="rId25"/>
    <p:sldId id="739" r:id="rId26"/>
    <p:sldId id="742" r:id="rId27"/>
    <p:sldId id="743" r:id="rId28"/>
    <p:sldId id="744" r:id="rId29"/>
    <p:sldId id="746" r:id="rId30"/>
    <p:sldId id="749" r:id="rId31"/>
  </p:sldIdLst>
  <p:sldSz cx="9144000" cy="6858000" type="screen4x3"/>
  <p:notesSz cx="7099300" cy="10234613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EB8"/>
    <a:srgbClr val="002C3A"/>
    <a:srgbClr val="EE7E1F"/>
    <a:srgbClr val="FF9933"/>
    <a:srgbClr val="E4262F"/>
    <a:srgbClr val="A0D3DC"/>
    <a:srgbClr val="FF0000"/>
    <a:srgbClr val="993300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6715" autoAdjust="0"/>
  </p:normalViewPr>
  <p:slideViewPr>
    <p:cSldViewPr>
      <p:cViewPr>
        <p:scale>
          <a:sx n="60" d="100"/>
          <a:sy n="60" d="100"/>
        </p:scale>
        <p:origin x="-792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"/>
    </p:cViewPr>
  </p:sorterViewPr>
  <p:notesViewPr>
    <p:cSldViewPr>
      <p:cViewPr varScale="1">
        <p:scale>
          <a:sx n="52" d="100"/>
          <a:sy n="52" d="100"/>
        </p:scale>
        <p:origin x="-1956" y="-10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5BDB15F-0AD3-4006-994C-6F3E6A319AC4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709513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3738E82-9D33-470C-A21F-D8456F0127B6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3263123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E7E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533400" y="6096000"/>
            <a:ext cx="830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s-ES" altLang="es-ES" sz="1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530975"/>
            <a:ext cx="500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1400" dirty="0" smtClean="0">
              <a:latin typeface="Calibri" pitchFamily="34" charset="0"/>
            </a:endParaRPr>
          </a:p>
        </p:txBody>
      </p:sp>
      <p:sp>
        <p:nvSpPr>
          <p:cNvPr id="6" name="Rectangle 1025"/>
          <p:cNvSpPr>
            <a:spLocks noChangeArrowheads="1"/>
          </p:cNvSpPr>
          <p:nvPr/>
        </p:nvSpPr>
        <p:spPr bwMode="auto">
          <a:xfrm>
            <a:off x="3352800" y="50292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algn="r" eaLnBrk="1" hangingPunct="1">
              <a:defRPr/>
            </a:pPr>
            <a:endParaRPr lang="es-ES" altLang="es-ES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ChangeArrowheads="1"/>
          </p:cNvSpPr>
          <p:nvPr userDrawn="1"/>
        </p:nvSpPr>
        <p:spPr bwMode="auto">
          <a:xfrm>
            <a:off x="5867400" y="4953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algn="r" eaLnBrk="1" hangingPunct="1">
              <a:defRPr/>
            </a:pPr>
            <a:endParaRPr lang="es-ES" altLang="es-ES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462713"/>
            <a:ext cx="8270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462713"/>
            <a:ext cx="8270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009EB8"/>
          </a:solidFill>
        </p:spPr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l'estil</a:t>
            </a:r>
            <a:r>
              <a:rPr lang="es-ES_tradnl" dirty="0" smtClean="0"/>
              <a:t> de </a:t>
            </a:r>
            <a:r>
              <a:rPr lang="es-ES_tradnl" dirty="0" err="1" smtClean="0"/>
              <a:t>títol</a:t>
            </a:r>
            <a:r>
              <a:rPr lang="es-ES_tradnl" dirty="0" smtClean="0"/>
              <a:t> del </a:t>
            </a:r>
            <a:r>
              <a:rPr lang="es-ES_tradnl" dirty="0" err="1" smtClean="0"/>
              <a:t>patró</a:t>
            </a:r>
            <a:endParaRPr lang="es-ES_tradnl" dirty="0" smtClean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latin typeface="Calibri" panose="020F0502020204030204" pitchFamily="34" charset="0"/>
              </a:defRPr>
            </a:lvl1pPr>
          </a:lstStyle>
          <a:p>
            <a:r>
              <a:rPr lang="es-ES_tradnl" smtClean="0"/>
              <a:t>Feu clic aquí per editar l'estil de subtítols del patró.</a:t>
            </a:r>
          </a:p>
        </p:txBody>
      </p:sp>
    </p:spTree>
    <p:extLst>
      <p:ext uri="{BB962C8B-B14F-4D97-AF65-F5344CB8AC3E}">
        <p14:creationId xmlns="" xmlns:p14="http://schemas.microsoft.com/office/powerpoint/2010/main" val="1083280934"/>
      </p:ext>
    </p:extLst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441458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61242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86800" cy="5029200"/>
          </a:xfrm>
        </p:spPr>
        <p:txBody>
          <a:bodyPr/>
          <a:lstStyle/>
          <a:p>
            <a:pPr lvl="0"/>
            <a:endParaRPr lang="es-ES" noProof="0" dirty="0" smtClean="0"/>
          </a:p>
        </p:txBody>
      </p:sp>
    </p:spTree>
    <p:extLst>
      <p:ext uri="{BB962C8B-B14F-4D97-AF65-F5344CB8AC3E}">
        <p14:creationId xmlns="" xmlns:p14="http://schemas.microsoft.com/office/powerpoint/2010/main" val="135085537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56033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dirty="0" smtClean="0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530975"/>
            <a:ext cx="500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1400" dirty="0" smtClean="0"/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462713"/>
            <a:ext cx="8270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4925" y="6538913"/>
            <a:ext cx="7058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1200" dirty="0" smtClean="0">
                <a:latin typeface="Calibri" pitchFamily="34" charset="0"/>
              </a:rPr>
              <a:t>Observatorio de Emancipación del Consejo de la Juventud de España –  Tercer trimestre de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EB8"/>
          </a:solidFill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EB8"/>
              </a:buClr>
              <a:defRPr/>
            </a:lvl1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1625278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dirty="0" smtClean="0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530975"/>
            <a:ext cx="500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1400" dirty="0" smtClean="0"/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462713"/>
            <a:ext cx="8270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4925" y="6538913"/>
            <a:ext cx="7058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1200" dirty="0" smtClean="0">
                <a:latin typeface="Calibri" pitchFamily="34" charset="0"/>
              </a:rPr>
              <a:t>Observatorio de Emancipación del Consejo de la Juventud de España –  Segundo trimestre de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8539781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737782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353982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dirty="0" smtClean="0"/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6530975"/>
            <a:ext cx="500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1400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462713"/>
            <a:ext cx="8270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4925" y="6538913"/>
            <a:ext cx="7058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1200" dirty="0" smtClean="0">
                <a:latin typeface="Calibri" pitchFamily="34" charset="0"/>
              </a:rPr>
              <a:t>Observatorio de Emancipación del Consejo de la Juventud de España –  Segundo trimestre de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8110041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364572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0377107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934930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E7E1F"/>
            </a:gs>
            <a:gs pos="100000">
              <a:srgbClr val="EE7E1F"/>
            </a:gs>
            <a:gs pos="100000">
              <a:srgbClr val="DDFAE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413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dirty="0" smtClean="0"/>
          </a:p>
        </p:txBody>
      </p:sp>
      <p:sp>
        <p:nvSpPr>
          <p:cNvPr id="1029" name="Rectangle 13"/>
          <p:cNvSpPr>
            <a:spLocks noChangeArrowheads="1"/>
          </p:cNvSpPr>
          <p:nvPr userDrawn="1"/>
        </p:nvSpPr>
        <p:spPr bwMode="auto">
          <a:xfrm>
            <a:off x="0" y="6530975"/>
            <a:ext cx="500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1400" dirty="0" smtClean="0"/>
          </a:p>
        </p:txBody>
      </p:sp>
      <p:sp>
        <p:nvSpPr>
          <p:cNvPr id="1030" name="Rectangle 1025"/>
          <p:cNvSpPr>
            <a:spLocks noChangeArrowheads="1"/>
          </p:cNvSpPr>
          <p:nvPr userDrawn="1"/>
        </p:nvSpPr>
        <p:spPr bwMode="auto">
          <a:xfrm>
            <a:off x="3352800" y="50292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algn="r" eaLnBrk="1" hangingPunct="1">
              <a:defRPr/>
            </a:pPr>
            <a:endParaRPr lang="es-ES" altLang="es-ES" sz="1400" dirty="0" smtClean="0">
              <a:solidFill>
                <a:schemeClr val="tx1"/>
              </a:solidFill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462713"/>
            <a:ext cx="8270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2"/>
          <p:cNvSpPr txBox="1">
            <a:spLocks noChangeArrowheads="1"/>
          </p:cNvSpPr>
          <p:nvPr userDrawn="1"/>
        </p:nvSpPr>
        <p:spPr bwMode="auto">
          <a:xfrm>
            <a:off x="34925" y="6538913"/>
            <a:ext cx="7058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1200" dirty="0" smtClean="0">
                <a:latin typeface="Calibri" pitchFamily="34" charset="0"/>
              </a:rPr>
              <a:t>Observatorio de </a:t>
            </a:r>
            <a:r>
              <a:rPr lang="es-ES" altLang="es-ES" sz="1200" dirty="0" smtClean="0">
                <a:latin typeface="Calibri" pitchFamily="34" charset="0"/>
              </a:rPr>
              <a:t>Emancipación del Consejo </a:t>
            </a:r>
            <a:r>
              <a:rPr lang="es-ES" altLang="es-ES" sz="1200" dirty="0" smtClean="0">
                <a:latin typeface="Calibri" pitchFamily="34" charset="0"/>
              </a:rPr>
              <a:t>de la Juventud de España –  Segundo trimestre de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262F"/>
        </a:buClr>
        <a:buFont typeface="Wingdings" pitchFamily="2" charset="2"/>
        <a:buChar char="§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6524625"/>
            <a:ext cx="9144000" cy="333375"/>
          </a:xfrm>
          <a:noFill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9933"/>
                    </a:gs>
                    <a:gs pos="100000">
                      <a:srgbClr val="E50000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algn="ctr"/>
            <a:r>
              <a:rPr lang="es-ES_tradnl" altLang="es-ES" sz="1400" dirty="0"/>
              <a:t>Madrid, 24 de marzo de 2015</a:t>
            </a:r>
          </a:p>
        </p:txBody>
      </p:sp>
      <p:pic>
        <p:nvPicPr>
          <p:cNvPr id="15363" name="Imat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44463"/>
            <a:ext cx="4462463" cy="6308725"/>
          </a:xfrm>
          <a:prstGeom prst="rect">
            <a:avLst/>
          </a:prstGeom>
          <a:noFill/>
          <a:ln w="6350">
            <a:solidFill>
              <a:srgbClr val="009E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 smtClean="0"/>
              <a:t>El saldo migratorio interautonómico de la población de 16 a 29 años según sexo. 2008-2014*</a:t>
            </a:r>
          </a:p>
        </p:txBody>
      </p:sp>
      <p:graphicFrame>
        <p:nvGraphicFramePr>
          <p:cNvPr id="4" name="Group 4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181641651"/>
              </p:ext>
            </p:extLst>
          </p:nvPr>
        </p:nvGraphicFramePr>
        <p:xfrm>
          <a:off x="252413" y="1886973"/>
          <a:ext cx="8640761" cy="3486243"/>
        </p:xfrm>
        <a:graphic>
          <a:graphicData uri="http://schemas.openxmlformats.org/drawingml/2006/table">
            <a:tbl>
              <a:tblPr/>
              <a:tblGrid>
                <a:gridCol w="2203772"/>
                <a:gridCol w="2203772"/>
                <a:gridCol w="2203772"/>
                <a:gridCol w="2029445"/>
              </a:tblGrid>
              <a:tr h="603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Saldo 2008-2014*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Mujeres  &gt; Hombres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Mujeres  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≈ 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Mujeres &lt; Hombres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</a:tr>
              <a:tr h="1084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Calibri" panose="020F0502020204030204" pitchFamily="34" charset="0"/>
                        </a:rPr>
                        <a:t>Positivo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Com. Madrid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Cataluña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Canarias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Navarra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País Vasco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Ceuta y Melilla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Balears</a:t>
                      </a: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C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8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Calibri" panose="020F0502020204030204" pitchFamily="34" charset="0"/>
                        </a:rPr>
                        <a:t>Negativo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Castilla y León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Aragón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Castilla-La Mancha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Extremadura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Asturias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Com. Valenciana</a:t>
                      </a: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C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La Rioja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R. Murcia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Galicia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Andalucía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Cantabria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C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_tradnl" altLang="es-ES" sz="2400" dirty="0" smtClean="0">
                <a:solidFill>
                  <a:schemeClr val="bg1"/>
                </a:solidFill>
              </a:rPr>
              <a:t>Emancipación, empleo y educación</a:t>
            </a:r>
            <a:endParaRPr lang="es-ES_tradnl" alt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Nivel máximo de estudios finalizado de la población joven en España III/14</a:t>
            </a:r>
            <a:endParaRPr lang="es-ES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321570"/>
            <a:ext cx="5113463" cy="333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21570"/>
            <a:ext cx="5113463" cy="333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971600" y="175307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Hombres 16-29 años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5724128" y="175307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Mujeres 16-29 años</a:t>
            </a:r>
            <a:endParaRPr lang="es-E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4031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Cada vez hay más personas jóvenes que estudian…</a:t>
            </a:r>
            <a:endParaRPr lang="es-ES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4462659" cy="291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09" y="2492896"/>
            <a:ext cx="4462659" cy="291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QuadreDeText 5"/>
          <p:cNvSpPr txBox="1"/>
          <p:nvPr/>
        </p:nvSpPr>
        <p:spPr>
          <a:xfrm>
            <a:off x="179512" y="191683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Población joven que cursa estudios </a:t>
            </a:r>
          </a:p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(reglados o no)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4644008" y="191683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Población inactiva que cursa estudios</a:t>
            </a:r>
          </a:p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(reglados o no)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3528" y="5517232"/>
            <a:ext cx="8568952" cy="792088"/>
          </a:xfrm>
          <a:prstGeom prst="ellipse">
            <a:avLst/>
          </a:prstGeom>
          <a:solidFill>
            <a:srgbClr val="00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</a:rPr>
              <a:t>Y, además, el 64% y el 44% de la población con estudios secundarios postobligatorios y superiores sigue estudiando, respectivamente.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4541032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Emancipación y estudios (I)</a:t>
            </a:r>
            <a:br>
              <a:rPr lang="es-ES" dirty="0" smtClean="0"/>
            </a:br>
            <a:r>
              <a:rPr lang="es-ES" sz="1800" dirty="0" smtClean="0"/>
              <a:t>Tasa de emancipación residencial de la población no estudiante. III/14</a:t>
            </a:r>
            <a:endParaRPr lang="es-ES" sz="1800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020744" y="3212936"/>
            <a:ext cx="359568" cy="360000"/>
          </a:xfrm>
          <a:prstGeom prst="ellipse">
            <a:avLst/>
          </a:prstGeom>
          <a:solidFill>
            <a:srgbClr val="E4262F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+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995936" y="4141064"/>
            <a:ext cx="359568" cy="360000"/>
          </a:xfrm>
          <a:prstGeom prst="ellipse">
            <a:avLst/>
          </a:prstGeom>
          <a:solidFill>
            <a:srgbClr val="E4262F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+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691680" y="2852936"/>
            <a:ext cx="359568" cy="360000"/>
          </a:xfrm>
          <a:prstGeom prst="ellipse">
            <a:avLst/>
          </a:prstGeom>
          <a:solidFill>
            <a:srgbClr val="E4262F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+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7532712" y="3786580"/>
            <a:ext cx="359568" cy="360000"/>
          </a:xfrm>
          <a:prstGeom prst="ellipse">
            <a:avLst/>
          </a:prstGeom>
          <a:solidFill>
            <a:srgbClr val="E4262F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+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181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Emancipación y estudios (II)</a:t>
            </a:r>
            <a:br>
              <a:rPr lang="es-ES" dirty="0" smtClean="0"/>
            </a:br>
            <a:r>
              <a:rPr lang="es-ES" sz="2000" dirty="0" smtClean="0"/>
              <a:t>Tasa de emancipación residencial de la población estudiante. III/14</a:t>
            </a:r>
            <a:endParaRPr lang="es-ES" sz="2000" dirty="0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94913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coyuntura del mercado de trabajo…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Leve incremento anual del </a:t>
            </a:r>
            <a:r>
              <a:rPr lang="es-ES" b="1" dirty="0" smtClean="0">
                <a:solidFill>
                  <a:srgbClr val="009EB8"/>
                </a:solidFill>
              </a:rPr>
              <a:t>empleo</a:t>
            </a:r>
            <a:r>
              <a:rPr lang="es-ES" dirty="0" smtClean="0"/>
              <a:t> (menos que entre la población no joven)</a:t>
            </a:r>
          </a:p>
          <a:p>
            <a:r>
              <a:rPr lang="es-ES" dirty="0" smtClean="0"/>
              <a:t>Mayor descenso del </a:t>
            </a:r>
            <a:r>
              <a:rPr lang="es-ES" b="1" dirty="0" smtClean="0">
                <a:solidFill>
                  <a:srgbClr val="009EB8"/>
                </a:solidFill>
              </a:rPr>
              <a:t>paro</a:t>
            </a:r>
            <a:r>
              <a:rPr lang="es-ES" dirty="0" smtClean="0"/>
              <a:t> y el </a:t>
            </a:r>
            <a:r>
              <a:rPr lang="es-ES" b="1" dirty="0" smtClean="0">
                <a:solidFill>
                  <a:srgbClr val="009EB8"/>
                </a:solidFill>
              </a:rPr>
              <a:t>subempleo</a:t>
            </a:r>
            <a:r>
              <a:rPr lang="es-ES" dirty="0" smtClean="0"/>
              <a:t> (igualmente, menos que entre la población no joven)</a:t>
            </a:r>
          </a:p>
          <a:p>
            <a:r>
              <a:rPr lang="es-ES" dirty="0" smtClean="0"/>
              <a:t>La </a:t>
            </a:r>
            <a:r>
              <a:rPr lang="es-ES" b="1" dirty="0" smtClean="0">
                <a:solidFill>
                  <a:srgbClr val="009EB8"/>
                </a:solidFill>
              </a:rPr>
              <a:t>actividad laboral </a:t>
            </a:r>
            <a:r>
              <a:rPr lang="es-ES" dirty="0" smtClean="0"/>
              <a:t>entre los y las jóvenes se reduce (mínimo última década)</a:t>
            </a:r>
          </a:p>
          <a:p>
            <a:r>
              <a:rPr lang="es-ES" dirty="0" smtClean="0"/>
              <a:t>La </a:t>
            </a:r>
            <a:r>
              <a:rPr lang="es-ES" b="1" dirty="0" smtClean="0">
                <a:solidFill>
                  <a:srgbClr val="009EB8"/>
                </a:solidFill>
              </a:rPr>
              <a:t>temporalidad</a:t>
            </a:r>
            <a:r>
              <a:rPr lang="es-ES" dirty="0" smtClean="0"/>
              <a:t> entre la población joven alcanza cotas de 2006 (aunque en el resto de la población sube con mayor intensidad)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694372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Diferencias según sexo entre la población joven…</a:t>
            </a:r>
            <a:endParaRPr lang="es-ES" dirty="0"/>
          </a:p>
        </p:txBody>
      </p:sp>
      <p:graphicFrame>
        <p:nvGraphicFramePr>
          <p:cNvPr id="5" name="Group 4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71157867"/>
              </p:ext>
            </p:extLst>
          </p:nvPr>
        </p:nvGraphicFramePr>
        <p:xfrm>
          <a:off x="252413" y="1704580"/>
          <a:ext cx="8640761" cy="3304020"/>
        </p:xfrm>
        <a:graphic>
          <a:graphicData uri="http://schemas.openxmlformats.org/drawingml/2006/table">
            <a:tbl>
              <a:tblPr/>
              <a:tblGrid>
                <a:gridCol w="2203772"/>
                <a:gridCol w="2203772"/>
                <a:gridCol w="2203772"/>
                <a:gridCol w="2029445"/>
              </a:tblGrid>
              <a:tr h="532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Tasa empleo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mujeres &gt; hombres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Tasa paro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mujeres &lt; hombres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Tasa actividad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mujeres &lt; o = hombres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Tasa temporalidad mujeres &lt; hombres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</a:tr>
              <a:tr h="2267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Asturias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Cantabria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Com. Valenciana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Navarra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ESPAÑA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Asturias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Balears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Canarias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Cantabria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Cataluña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Com. Valenciana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Navarra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País Vasco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Madrid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C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Aragón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Asturias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La Rioja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ESPAÑA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Andalucía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Asturias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Balears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Cantabria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Castilla y León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Castilla-La Mancha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Galicia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R. Murcia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69802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Pero, sin embargo…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mujeres tienen más </a:t>
            </a:r>
            <a:r>
              <a:rPr lang="es-ES" b="1" dirty="0" smtClean="0">
                <a:solidFill>
                  <a:srgbClr val="009EB8"/>
                </a:solidFill>
              </a:rPr>
              <a:t>jornadas a tiempo parcial</a:t>
            </a:r>
          </a:p>
          <a:p>
            <a:r>
              <a:rPr lang="es-ES" dirty="0" smtClean="0"/>
              <a:t>Mayor </a:t>
            </a:r>
            <a:r>
              <a:rPr lang="es-ES" b="1" dirty="0" smtClean="0">
                <a:solidFill>
                  <a:srgbClr val="009EB8"/>
                </a:solidFill>
              </a:rPr>
              <a:t>subempleo</a:t>
            </a:r>
            <a:r>
              <a:rPr lang="es-ES" dirty="0" smtClean="0"/>
              <a:t> (salvo en Castilla-La Mancha)</a:t>
            </a:r>
          </a:p>
          <a:p>
            <a:r>
              <a:rPr lang="es-ES" dirty="0" smtClean="0"/>
              <a:t>Mayor </a:t>
            </a:r>
            <a:r>
              <a:rPr lang="es-ES" b="1" dirty="0" smtClean="0">
                <a:solidFill>
                  <a:srgbClr val="009EB8"/>
                </a:solidFill>
              </a:rPr>
              <a:t>sobrecualificación</a:t>
            </a:r>
            <a:r>
              <a:rPr lang="es-ES" dirty="0" smtClean="0"/>
              <a:t> (salvo en Aragón, Navarra y el País Vasco)</a:t>
            </a:r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4" name="Fletxa cap avall 3"/>
          <p:cNvSpPr/>
          <p:nvPr/>
        </p:nvSpPr>
        <p:spPr>
          <a:xfrm>
            <a:off x="4139952" y="3356992"/>
            <a:ext cx="576064" cy="864096"/>
          </a:xfrm>
          <a:prstGeom prst="downArrow">
            <a:avLst/>
          </a:prstGeom>
          <a:solidFill>
            <a:srgbClr val="00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Oval 7"/>
          <p:cNvSpPr/>
          <p:nvPr/>
        </p:nvSpPr>
        <p:spPr>
          <a:xfrm>
            <a:off x="2843808" y="4365104"/>
            <a:ext cx="3456384" cy="1152128"/>
          </a:xfrm>
          <a:prstGeom prst="ellipse">
            <a:avLst/>
          </a:prstGeom>
          <a:solidFill>
            <a:srgbClr val="00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Menos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horas de trabajo</a:t>
            </a:r>
          </a:p>
          <a:p>
            <a:pPr algn="ctr">
              <a:spcBef>
                <a:spcPts val="0"/>
              </a:spcBef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Menores sueldos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70831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Encuesta Estructura Salarial (2010): diferencias en el salario anual bruto de las personas de 16 a 29 años en España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5" y="1268413"/>
            <a:ext cx="770538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2064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 smtClean="0"/>
              <a:t>Relación de indicadores y fuentes utilizadas en el Observatorio</a:t>
            </a:r>
          </a:p>
        </p:txBody>
      </p:sp>
      <p:graphicFrame>
        <p:nvGraphicFramePr>
          <p:cNvPr id="7" name="Group 4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220196989"/>
              </p:ext>
            </p:extLst>
          </p:nvPr>
        </p:nvGraphicFramePr>
        <p:xfrm>
          <a:off x="252413" y="1268413"/>
          <a:ext cx="8712200" cy="5121289"/>
        </p:xfrm>
        <a:graphic>
          <a:graphicData uri="http://schemas.openxmlformats.org/drawingml/2006/table">
            <a:tbl>
              <a:tblPr/>
              <a:tblGrid>
                <a:gridCol w="4535488"/>
                <a:gridCol w="4176712"/>
              </a:tblGrid>
              <a:tr h="335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Fuente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</a:tr>
              <a:tr h="579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Población joven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hogares jóvenes,  emancipación residencial, hogares unipersonales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Encuesta de Población Activa (EPA)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Migraciones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flujos emigración e inmigración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Estadística de Migraciones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6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Situación laboral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relación con la actividad laboral, población activa, situación profesional, tipo de jornada, tiempo en la empresa, subempleo, formación, temporalidad, paro, población inactiva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EPA, Servicio Público de Empleo (SEPE) y la Dirección General de la Tesorería General de la Seguridad Social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Capacidad adquisitiva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ingresos ordinarios, salario, renta de los hogares, población sin ingresos, hogares sin personas ocupadas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EPA, Encuesta Trimestral de Coste Laboral (INE) y Encuesta de Condiciones de Vida (INE / Eurostat)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Precio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vivienda libre y protegida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Fomento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Alquiler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medio de mercado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Elaboración propia a partir 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de Idealista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1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Acceso al mercado de la vivienda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coste de acceso a la vivienda, precio máximo tolerable, superficie máxima tolerable, ingresos mínimos necesarios, importe entrada compra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, coste efectivo de la vivienda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Encuesta Trimestral de Coste Laboral (INE), Ministerio de Fomento, Banco de España, Colegio de Registradores, Encuesta de Condiciones de Vida (INE / Eurostat), Idealista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agudizan las diferencias en la situación laboral de las personas jóvenes según su estatus residencial. III/08  - III/14</a:t>
            </a:r>
            <a:endParaRPr lang="es-ES" dirty="0"/>
          </a:p>
        </p:txBody>
      </p:sp>
      <p:graphicFrame>
        <p:nvGraphicFramePr>
          <p:cNvPr id="4" name="Group 4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981463927"/>
              </p:ext>
            </p:extLst>
          </p:nvPr>
        </p:nvGraphicFramePr>
        <p:xfrm>
          <a:off x="252413" y="1704581"/>
          <a:ext cx="8640759" cy="3596628"/>
        </p:xfrm>
        <a:graphic>
          <a:graphicData uri="http://schemas.openxmlformats.org/drawingml/2006/table">
            <a:tbl>
              <a:tblPr/>
              <a:tblGrid>
                <a:gridCol w="2735411"/>
                <a:gridCol w="1440160"/>
                <a:gridCol w="1584176"/>
                <a:gridCol w="1440160"/>
                <a:gridCol w="1440852"/>
              </a:tblGrid>
              <a:tr h="379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Emancipados/as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 emancipados/as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3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</a:tr>
              <a:tr h="378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91446" marR="9144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3DC"/>
                    </a:solidFill>
                  </a:tcPr>
                </a:tc>
              </a:tr>
              <a:tr h="4291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Tasa actividad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93,8%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81,0%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noProof="0" dirty="0" smtClean="0">
                          <a:solidFill>
                            <a:srgbClr val="009EB8"/>
                          </a:solidFill>
                          <a:effectLst/>
                          <a:latin typeface="Calibri"/>
                        </a:rPr>
                        <a:t>54,5%</a:t>
                      </a:r>
                      <a:endParaRPr lang="es-ES" sz="1600" b="1" i="0" u="none" strike="noStrike" noProof="0" dirty="0">
                        <a:solidFill>
                          <a:srgbClr val="009EB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noProof="0" dirty="0" smtClean="0">
                          <a:solidFill>
                            <a:srgbClr val="009EB8"/>
                          </a:solidFill>
                          <a:effectLst/>
                          <a:latin typeface="Calibri"/>
                        </a:rPr>
                        <a:t>48,8%</a:t>
                      </a:r>
                      <a:endParaRPr lang="es-ES" sz="1600" b="1" i="0" u="none" strike="noStrike" noProof="0" dirty="0">
                        <a:solidFill>
                          <a:srgbClr val="009EB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91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Tasa empleo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73,1%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58,7%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noProof="0" dirty="0" smtClean="0">
                          <a:solidFill>
                            <a:srgbClr val="009EB8"/>
                          </a:solidFill>
                          <a:effectLst/>
                          <a:latin typeface="Calibri"/>
                        </a:rPr>
                        <a:t>30,0%</a:t>
                      </a:r>
                      <a:endParaRPr lang="es-ES" sz="1600" b="1" i="0" u="none" strike="noStrike" noProof="0" dirty="0">
                        <a:solidFill>
                          <a:srgbClr val="009EB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noProof="0" dirty="0" smtClean="0">
                          <a:solidFill>
                            <a:srgbClr val="009EB8"/>
                          </a:solidFill>
                          <a:effectLst/>
                          <a:latin typeface="Calibri"/>
                        </a:rPr>
                        <a:t>26,9%</a:t>
                      </a:r>
                      <a:endParaRPr lang="es-ES" sz="1600" b="1" i="0" u="none" strike="noStrike" noProof="0" dirty="0">
                        <a:solidFill>
                          <a:srgbClr val="009EB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91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Subempleo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18,9%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22,8%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noProof="0" dirty="0" smtClean="0">
                          <a:solidFill>
                            <a:srgbClr val="FF9933"/>
                          </a:solidFill>
                          <a:effectLst/>
                          <a:latin typeface="Calibri"/>
                        </a:rPr>
                        <a:t>18,8%</a:t>
                      </a:r>
                      <a:endParaRPr lang="es-ES" sz="1600" b="1" i="0" u="none" strike="noStrike" noProof="0" dirty="0">
                        <a:solidFill>
                          <a:srgbClr val="FF99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noProof="0" dirty="0" smtClean="0">
                          <a:solidFill>
                            <a:srgbClr val="FF9933"/>
                          </a:solidFill>
                          <a:effectLst/>
                          <a:latin typeface="Calibri"/>
                        </a:rPr>
                        <a:t>25,5%</a:t>
                      </a:r>
                      <a:endParaRPr lang="es-ES" sz="1600" b="1" i="0" u="none" strike="noStrike" noProof="0" dirty="0">
                        <a:solidFill>
                          <a:srgbClr val="FF99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91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Tasa paro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22,1%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27,6%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noProof="0" dirty="0" smtClean="0">
                          <a:solidFill>
                            <a:srgbClr val="FF9933"/>
                          </a:solidFill>
                          <a:effectLst/>
                          <a:latin typeface="Calibri"/>
                        </a:rPr>
                        <a:t>44,9%</a:t>
                      </a:r>
                      <a:endParaRPr lang="es-ES" sz="1600" b="1" i="0" u="none" strike="noStrike" noProof="0" dirty="0">
                        <a:solidFill>
                          <a:srgbClr val="FF99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noProof="0" dirty="0" smtClean="0">
                          <a:solidFill>
                            <a:srgbClr val="FF9933"/>
                          </a:solidFill>
                          <a:effectLst/>
                          <a:latin typeface="Calibri"/>
                        </a:rPr>
                        <a:t>44,8%</a:t>
                      </a:r>
                      <a:endParaRPr lang="es-ES" sz="1600" b="1" i="0" u="none" strike="noStrike" noProof="0" dirty="0">
                        <a:solidFill>
                          <a:srgbClr val="FF99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1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Activos/as “potenciales” </a:t>
                      </a:r>
                    </a:p>
                    <a:p>
                      <a:pPr algn="l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</a:t>
                      </a:r>
                      <a:r>
                        <a:rPr lang="es-ES" sz="1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población inactiva)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noProof="0" dirty="0" smtClean="0">
                          <a:solidFill>
                            <a:srgbClr val="FF9933"/>
                          </a:solidFill>
                          <a:effectLst/>
                          <a:latin typeface="Calibri"/>
                        </a:rPr>
                        <a:t>26,2%</a:t>
                      </a:r>
                      <a:endParaRPr lang="es-ES" sz="1600" b="1" i="0" u="none" strike="noStrike" noProof="0" dirty="0">
                        <a:solidFill>
                          <a:srgbClr val="FF99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8,7%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noProof="0" dirty="0" smtClean="0">
                          <a:solidFill>
                            <a:srgbClr val="FF9933"/>
                          </a:solidFill>
                          <a:effectLst/>
                          <a:latin typeface="Calibri"/>
                        </a:rPr>
                        <a:t>5,4%</a:t>
                      </a:r>
                      <a:endParaRPr lang="es-ES" sz="1600" b="1" i="0" u="none" strike="noStrike" noProof="0" dirty="0">
                        <a:solidFill>
                          <a:srgbClr val="FF99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1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Inactivos/as “desanimados/as”</a:t>
                      </a:r>
                    </a:p>
                    <a:p>
                      <a:pPr algn="l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 población</a:t>
                      </a:r>
                      <a:r>
                        <a:rPr lang="es-ES" sz="1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inactiva)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noProof="0" dirty="0" smtClean="0">
                          <a:solidFill>
                            <a:srgbClr val="FF9933"/>
                          </a:solidFill>
                          <a:effectLst/>
                          <a:latin typeface="Calibri"/>
                        </a:rPr>
                        <a:t>14,8%</a:t>
                      </a:r>
                      <a:endParaRPr lang="es-ES" sz="1600" b="1" i="0" u="none" strike="noStrike" noProof="0" dirty="0">
                        <a:solidFill>
                          <a:srgbClr val="FF99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noProof="0" dirty="0" smtClean="0">
                          <a:solidFill>
                            <a:srgbClr val="FF9933"/>
                          </a:solidFill>
                          <a:effectLst/>
                          <a:latin typeface="Calibri"/>
                        </a:rPr>
                        <a:t>2,5%</a:t>
                      </a:r>
                      <a:endParaRPr lang="es-ES" sz="1600" b="1" i="0" u="none" strike="noStrike" noProof="0" dirty="0">
                        <a:solidFill>
                          <a:srgbClr val="FF99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62470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nivel de formación también influye en la inserción en el mercado de trabajo (I). Tasa de actividad III/14</a:t>
            </a:r>
            <a:endParaRPr lang="es-ES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3465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nivel de formación también influye en la inserción en el mercado de trabajo (II). Tasa de paro III/14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81988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Tasa </a:t>
            </a:r>
            <a:r>
              <a:rPr lang="es-ES" dirty="0"/>
              <a:t>de riesgo de pobreza o exclusión </a:t>
            </a:r>
            <a:r>
              <a:rPr lang="es-ES" dirty="0" smtClean="0"/>
              <a:t>social de la población de 16 a 29 años en España. 2013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or recte 4"/>
          <p:cNvCxnSpPr/>
          <p:nvPr/>
        </p:nvCxnSpPr>
        <p:spPr>
          <a:xfrm>
            <a:off x="1259632" y="3933056"/>
            <a:ext cx="7074000" cy="0"/>
          </a:xfrm>
          <a:prstGeom prst="line">
            <a:avLst/>
          </a:prstGeom>
          <a:ln w="25400">
            <a:solidFill>
              <a:srgbClr val="00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388424" y="3645024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27,3%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TOTAL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388424" y="3068960"/>
            <a:ext cx="719137" cy="720725"/>
          </a:xfrm>
          <a:prstGeom prst="ellipse">
            <a:avLst/>
          </a:prstGeom>
          <a:solidFill>
            <a:srgbClr val="002C3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33,0%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16-29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cxnSp>
        <p:nvCxnSpPr>
          <p:cNvPr id="8" name="Connector recte 7"/>
          <p:cNvCxnSpPr/>
          <p:nvPr/>
        </p:nvCxnSpPr>
        <p:spPr>
          <a:xfrm>
            <a:off x="1259632" y="3429000"/>
            <a:ext cx="7074000" cy="0"/>
          </a:xfrm>
          <a:prstGeom prst="line">
            <a:avLst/>
          </a:prstGeom>
          <a:ln w="25400">
            <a:solidFill>
              <a:srgbClr val="002C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452384" y="3357032"/>
            <a:ext cx="576000" cy="576024"/>
          </a:xfrm>
          <a:prstGeom prst="ellipse">
            <a:avLst/>
          </a:prstGeom>
          <a:solidFill>
            <a:srgbClr val="E4262F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+50%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347864" y="2276872"/>
            <a:ext cx="576000" cy="576024"/>
          </a:xfrm>
          <a:prstGeom prst="ellipse">
            <a:avLst/>
          </a:prstGeom>
          <a:solidFill>
            <a:srgbClr val="E4262F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+50%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923864" y="2292553"/>
            <a:ext cx="576000" cy="576024"/>
          </a:xfrm>
          <a:prstGeom prst="ellipse">
            <a:avLst/>
          </a:prstGeom>
          <a:solidFill>
            <a:srgbClr val="E4262F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+50%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2123792" y="4488770"/>
            <a:ext cx="576000" cy="576024"/>
          </a:xfrm>
          <a:prstGeom prst="ellipse">
            <a:avLst/>
          </a:prstGeom>
          <a:solidFill>
            <a:srgbClr val="E4262F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+50%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428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9933"/>
                    </a:gs>
                    <a:gs pos="100000">
                      <a:srgbClr val="E50000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algn="ctr"/>
            <a:r>
              <a:rPr lang="es-ES_tradnl" altLang="es-ES" dirty="0"/>
              <a:t>El acceso al mercado de la vivienda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coyuntura del mercado inmobiliario…</a:t>
            </a:r>
            <a:endParaRPr lang="es-ES" dirty="0"/>
          </a:p>
        </p:txBody>
      </p:sp>
      <p:sp>
        <p:nvSpPr>
          <p:cNvPr id="4" name="Fletxa cap avall 3"/>
          <p:cNvSpPr/>
          <p:nvPr/>
        </p:nvSpPr>
        <p:spPr>
          <a:xfrm>
            <a:off x="827584" y="2348880"/>
            <a:ext cx="576064" cy="864096"/>
          </a:xfrm>
          <a:prstGeom prst="downArrow">
            <a:avLst/>
          </a:prstGeom>
          <a:solidFill>
            <a:srgbClr val="00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-324544" y="19168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2C3A"/>
                </a:solidFill>
                <a:latin typeface="Calibri" panose="020F0502020204030204" pitchFamily="34" charset="0"/>
              </a:rPr>
              <a:t>Precio de la vivienda</a:t>
            </a:r>
            <a:endParaRPr lang="es-ES" sz="1400" dirty="0">
              <a:solidFill>
                <a:srgbClr val="002C3A"/>
              </a:solidFill>
              <a:latin typeface="Calibri" panose="020F050202020403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-324544" y="333724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-29,63% desde III/08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7" name="Fletxa cap avall 6"/>
          <p:cNvSpPr/>
          <p:nvPr/>
        </p:nvSpPr>
        <p:spPr>
          <a:xfrm>
            <a:off x="3203848" y="2348880"/>
            <a:ext cx="576064" cy="864096"/>
          </a:xfrm>
          <a:prstGeom prst="downArrow">
            <a:avLst/>
          </a:prstGeom>
          <a:solidFill>
            <a:srgbClr val="00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QuadreDeText 7"/>
          <p:cNvSpPr txBox="1"/>
          <p:nvPr/>
        </p:nvSpPr>
        <p:spPr>
          <a:xfrm>
            <a:off x="2051720" y="19168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2C3A"/>
                </a:solidFill>
                <a:latin typeface="Calibri" panose="020F0502020204030204" pitchFamily="34" charset="0"/>
              </a:rPr>
              <a:t>Tipo de interés hipotecas</a:t>
            </a:r>
            <a:endParaRPr lang="es-ES" sz="1400" dirty="0">
              <a:solidFill>
                <a:srgbClr val="002C3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2051720" y="333724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3,00% (6,1% - III/08)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10" name="Fletxa cap avall 9"/>
          <p:cNvSpPr/>
          <p:nvPr/>
        </p:nvSpPr>
        <p:spPr>
          <a:xfrm>
            <a:off x="5508104" y="2348880"/>
            <a:ext cx="576064" cy="864096"/>
          </a:xfrm>
          <a:prstGeom prst="downArrow">
            <a:avLst/>
          </a:prstGeom>
          <a:solidFill>
            <a:srgbClr val="00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QuadreDeText 10"/>
          <p:cNvSpPr txBox="1"/>
          <p:nvPr/>
        </p:nvSpPr>
        <p:spPr>
          <a:xfrm>
            <a:off x="4355976" y="19168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2C3A"/>
                </a:solidFill>
                <a:latin typeface="Calibri" panose="020F0502020204030204" pitchFamily="34" charset="0"/>
              </a:rPr>
              <a:t>Viviendas en stock</a:t>
            </a:r>
            <a:endParaRPr lang="es-ES" sz="1400" dirty="0">
              <a:solidFill>
                <a:srgbClr val="002C3A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4355976" y="333724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563.000 obra nueva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14" name="QuadreDeText 13"/>
          <p:cNvSpPr txBox="1"/>
          <p:nvPr/>
        </p:nvSpPr>
        <p:spPr>
          <a:xfrm>
            <a:off x="6516216" y="19168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2C3A"/>
                </a:solidFill>
                <a:latin typeface="Calibri" panose="020F0502020204030204" pitchFamily="34" charset="0"/>
              </a:rPr>
              <a:t>Compraventas</a:t>
            </a:r>
            <a:endParaRPr lang="es-ES" sz="1400" dirty="0">
              <a:solidFill>
                <a:srgbClr val="002C3A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6516216" y="333724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19% entre 2013/2014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16" name="Fletxa cap amunt 15"/>
          <p:cNvSpPr/>
          <p:nvPr/>
        </p:nvSpPr>
        <p:spPr>
          <a:xfrm>
            <a:off x="7740416" y="2348976"/>
            <a:ext cx="576000" cy="864000"/>
          </a:xfrm>
          <a:prstGeom prst="upArrow">
            <a:avLst/>
          </a:prstGeom>
          <a:solidFill>
            <a:srgbClr val="00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Oval 16"/>
          <p:cNvSpPr/>
          <p:nvPr/>
        </p:nvSpPr>
        <p:spPr>
          <a:xfrm>
            <a:off x="2771800" y="4509120"/>
            <a:ext cx="3456384" cy="1152128"/>
          </a:xfrm>
          <a:prstGeom prst="ellipse">
            <a:avLst/>
          </a:prstGeom>
          <a:solidFill>
            <a:srgbClr val="00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Menor coste económico de acceso a la vivienda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85127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4" grpId="0"/>
      <p:bldP spid="15" grpId="0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Pero, para las personas jóvenes, sigue siendo prácticamente imposible</a:t>
            </a:r>
            <a:endParaRPr lang="es-ES" dirty="0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43" y="1268413"/>
            <a:ext cx="6287564" cy="5029200"/>
          </a:xfrm>
        </p:spPr>
      </p:pic>
    </p:spTree>
    <p:extLst>
      <p:ext uri="{BB962C8B-B14F-4D97-AF65-F5344CB8AC3E}">
        <p14:creationId xmlns="" xmlns:p14="http://schemas.microsoft.com/office/powerpoint/2010/main" val="20616642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Relación precio vivienda / salario e ingresos de una persona joven III/14</a:t>
            </a:r>
            <a:endParaRPr lang="es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2348880"/>
            <a:ext cx="4572000" cy="3227417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4572000" cy="3227417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179512" y="1897087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Persona joven asalariada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4788024" y="1897087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Hogar joven</a:t>
            </a:r>
            <a:endParaRPr lang="es-E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8219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Coste de acceso al mercado de la vivienda para una persona asalariada de 16 a 29 años en España. III/14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or recte 4"/>
          <p:cNvCxnSpPr/>
          <p:nvPr/>
        </p:nvCxnSpPr>
        <p:spPr>
          <a:xfrm>
            <a:off x="1259632" y="4005064"/>
            <a:ext cx="7074000" cy="0"/>
          </a:xfrm>
          <a:prstGeom prst="line">
            <a:avLst/>
          </a:prstGeom>
          <a:ln w="25400">
            <a:solidFill>
              <a:srgbClr val="002C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388424" y="3644379"/>
            <a:ext cx="719137" cy="720725"/>
          </a:xfrm>
          <a:prstGeom prst="ellipse">
            <a:avLst/>
          </a:prstGeom>
          <a:solidFill>
            <a:srgbClr val="002C3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91680" y="1772816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61,9%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48306" y="1988840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56,7%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444208" y="1989563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59,3%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410817" y="2132856"/>
            <a:ext cx="719137" cy="720725"/>
          </a:xfrm>
          <a:prstGeom prst="ellipse">
            <a:avLst/>
          </a:prstGeom>
          <a:solidFill>
            <a:srgbClr val="002C3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53,4%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96632" y="2380506"/>
            <a:ext cx="719137" cy="720725"/>
          </a:xfrm>
          <a:prstGeom prst="ellipse">
            <a:avLst/>
          </a:prstGeom>
          <a:solidFill>
            <a:srgbClr val="002C3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48,9%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163345" y="2276872"/>
            <a:ext cx="719137" cy="720725"/>
          </a:xfrm>
          <a:prstGeom prst="ellipse">
            <a:avLst/>
          </a:prstGeom>
          <a:solidFill>
            <a:srgbClr val="002C3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51,2%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444207" y="1268838"/>
            <a:ext cx="719137" cy="7207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err="1" smtClean="0">
                <a:solidFill>
                  <a:schemeClr val="bg1"/>
                </a:solidFill>
              </a:rPr>
              <a:t>Hogar</a:t>
            </a:r>
            <a:endParaRPr lang="ca-ES" altLang="es-ES" sz="16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35,6%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164288" y="1268760"/>
            <a:ext cx="719137" cy="7207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err="1" smtClean="0">
                <a:solidFill>
                  <a:schemeClr val="bg1"/>
                </a:solidFill>
              </a:rPr>
              <a:t>Hogar</a:t>
            </a:r>
            <a:endParaRPr lang="ca-ES" altLang="es-ES" sz="16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30,7%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2614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Régimen de tenencia de las viviendas de las personas emancipadas de 16 a 29 años en España. 2013</a:t>
            </a:r>
          </a:p>
        </p:txBody>
      </p:sp>
      <p:sp>
        <p:nvSpPr>
          <p:cNvPr id="4" name="QuadreDeText 3"/>
          <p:cNvSpPr txBox="1"/>
          <p:nvPr/>
        </p:nvSpPr>
        <p:spPr>
          <a:xfrm>
            <a:off x="971600" y="175307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Hombres 16-29 años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5724128" y="175307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Mujeres 16-29 años</a:t>
            </a:r>
            <a:endParaRPr lang="es-ES" sz="1400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321570"/>
            <a:ext cx="5113463" cy="333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36" y="2382291"/>
            <a:ext cx="5112000" cy="333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18627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9933"/>
                    </a:gs>
                    <a:gs pos="100000">
                      <a:srgbClr val="E50000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algn="ctr"/>
            <a:r>
              <a:rPr lang="es-ES_tradnl" altLang="es-ES" dirty="0"/>
              <a:t>Emancipación residencial y movimientos migratorios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6524625"/>
            <a:ext cx="9144000" cy="333375"/>
          </a:xfrm>
          <a:noFill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9933"/>
                    </a:gs>
                    <a:gs pos="100000">
                      <a:srgbClr val="E50000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algn="ctr"/>
            <a:r>
              <a:rPr lang="es-ES_tradnl" altLang="es-ES" sz="1400" dirty="0">
                <a:solidFill>
                  <a:schemeClr val="tx1"/>
                </a:solidFill>
              </a:rPr>
              <a:t>Madrid, 24 de marzo de 2015</a:t>
            </a:r>
          </a:p>
        </p:txBody>
      </p:sp>
      <p:pic>
        <p:nvPicPr>
          <p:cNvPr id="15363" name="Imat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44463"/>
            <a:ext cx="4462463" cy="6308725"/>
          </a:xfrm>
          <a:prstGeom prst="rect">
            <a:avLst/>
          </a:prstGeom>
          <a:noFill/>
          <a:ln w="6350">
            <a:solidFill>
              <a:srgbClr val="009E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39568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 smtClean="0"/>
              <a:t>Evolución comparada de la emancipación residencial de la población de 16 a 29 años en España según sexo. 2008-2014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8424863" y="4076700"/>
            <a:ext cx="719137" cy="720725"/>
          </a:xfrm>
          <a:prstGeom prst="ellipse">
            <a:avLst/>
          </a:prstGeom>
          <a:solidFill>
            <a:srgbClr val="002C3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>
                <a:solidFill>
                  <a:schemeClr val="bg1"/>
                </a:solidFill>
              </a:rPr>
              <a:t>17,8%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8424863" y="3284538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>
                <a:solidFill>
                  <a:schemeClr val="bg1"/>
                </a:solidFill>
              </a:rPr>
              <a:t>25,8%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0" y="3213100"/>
            <a:ext cx="719138" cy="720725"/>
          </a:xfrm>
          <a:prstGeom prst="ellipse">
            <a:avLst/>
          </a:prstGeom>
          <a:solidFill>
            <a:srgbClr val="002C3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>
                <a:solidFill>
                  <a:schemeClr val="bg1"/>
                </a:solidFill>
              </a:rPr>
              <a:t>21,6%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0" y="2420938"/>
            <a:ext cx="719138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>
                <a:solidFill>
                  <a:schemeClr val="bg1"/>
                </a:solidFill>
              </a:rPr>
              <a:t>30,7%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pic>
        <p:nvPicPr>
          <p:cNvPr id="1843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1268413"/>
            <a:ext cx="7699375" cy="5029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Tasa de emancipación residencial de la población de 16 a 29 años por CCAA. III/14</a:t>
            </a:r>
            <a:endParaRPr lang="es-E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131840" y="1628800"/>
            <a:ext cx="2664296" cy="1512168"/>
          </a:xfrm>
          <a:prstGeom prst="ellipse">
            <a:avLst/>
          </a:prstGeom>
          <a:solidFill>
            <a:srgbClr val="A0D3D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Oval 5"/>
          <p:cNvSpPr/>
          <p:nvPr/>
        </p:nvSpPr>
        <p:spPr>
          <a:xfrm>
            <a:off x="3779912" y="4581128"/>
            <a:ext cx="1512168" cy="648072"/>
          </a:xfrm>
          <a:prstGeom prst="ellipse">
            <a:avLst/>
          </a:prstGeom>
          <a:solidFill>
            <a:srgbClr val="002C3A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8450348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 smtClean="0"/>
              <a:t>Población de 16 a 29 emancipada en hogares unipersonales en España 2008-2014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1268413"/>
            <a:ext cx="7699375" cy="5029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092280" y="2564904"/>
            <a:ext cx="719137" cy="720725"/>
          </a:xfrm>
          <a:prstGeom prst="ellipse">
            <a:avLst/>
          </a:prstGeom>
          <a:solidFill>
            <a:srgbClr val="002C3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17,3%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444208" y="3068960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14,0%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 smtClean="0"/>
              <a:t>Diferencias en los flujos migratorios hacia el exterior…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1268413"/>
            <a:ext cx="7699375" cy="5029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 smtClean="0"/>
              <a:t>Nacionalidad de las personas emigrantes de 15 a 29 años en España 2008-2014*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1268413"/>
            <a:ext cx="7699375" cy="5029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123728" y="4509120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2014: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20,9</a:t>
            </a:r>
            <a:r>
              <a:rPr lang="ca-ES" altLang="es-ES" sz="1600" dirty="0" smtClean="0">
                <a:solidFill>
                  <a:schemeClr val="bg1"/>
                </a:solidFill>
              </a:rPr>
              <a:t>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99992" y="4509120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2014: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16,2</a:t>
            </a:r>
            <a:r>
              <a:rPr lang="ca-ES" altLang="es-ES" sz="1600" dirty="0" smtClean="0">
                <a:solidFill>
                  <a:schemeClr val="bg1"/>
                </a:solidFill>
              </a:rPr>
              <a:t>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 smtClean="0"/>
              <a:t>¿Y los flujos migratorios internos?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1268413"/>
            <a:ext cx="7699375" cy="5029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588224" y="1628800"/>
            <a:ext cx="1800200" cy="1512168"/>
          </a:xfrm>
          <a:prstGeom prst="ellipse">
            <a:avLst/>
          </a:prstGeom>
          <a:solidFill>
            <a:srgbClr val="A0D3D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Oval 4"/>
          <p:cNvSpPr/>
          <p:nvPr/>
        </p:nvSpPr>
        <p:spPr>
          <a:xfrm>
            <a:off x="971600" y="2780928"/>
            <a:ext cx="1152128" cy="1512168"/>
          </a:xfrm>
          <a:prstGeom prst="ellipse">
            <a:avLst/>
          </a:prstGeom>
          <a:solidFill>
            <a:srgbClr val="002C3A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Oval 5"/>
          <p:cNvSpPr/>
          <p:nvPr/>
        </p:nvSpPr>
        <p:spPr>
          <a:xfrm>
            <a:off x="2101318" y="2780928"/>
            <a:ext cx="814498" cy="1512168"/>
          </a:xfrm>
          <a:prstGeom prst="ellipse">
            <a:avLst/>
          </a:prstGeom>
          <a:solidFill>
            <a:srgbClr val="002C3A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11511</TotalTime>
  <Words>1022</Words>
  <Application>Microsoft Office PowerPoint</Application>
  <PresentationFormat>Presentació en pantalla (4:3)</PresentationFormat>
  <Paragraphs>209</Paragraphs>
  <Slides>30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30</vt:i4>
      </vt:variant>
    </vt:vector>
  </HeadingPairs>
  <TitlesOfParts>
    <vt:vector size="31" baseType="lpstr">
      <vt:lpstr>Diseño predeterminado</vt:lpstr>
      <vt:lpstr>Madrid, 24 de marzo de 2015</vt:lpstr>
      <vt:lpstr>Relación de indicadores y fuentes utilizadas en el Observatorio</vt:lpstr>
      <vt:lpstr>Emancipación residencial y movimientos migratorios</vt:lpstr>
      <vt:lpstr>Evolución comparada de la emancipación residencial de la población de 16 a 29 años en España según sexo. 2008-2014</vt:lpstr>
      <vt:lpstr>Tasa de emancipación residencial de la población de 16 a 29 años por CCAA. III/14</vt:lpstr>
      <vt:lpstr>Población de 16 a 29 emancipada en hogares unipersonales en España 2008-2014</vt:lpstr>
      <vt:lpstr>Diferencias en los flujos migratorios hacia el exterior…</vt:lpstr>
      <vt:lpstr>Nacionalidad de las personas emigrantes de 15 a 29 años en España 2008-2014*</vt:lpstr>
      <vt:lpstr>¿Y los flujos migratorios internos?</vt:lpstr>
      <vt:lpstr>El saldo migratorio interautonómico de la población de 16 a 29 años según sexo. 2008-2014*</vt:lpstr>
      <vt:lpstr>Diapositiva 11</vt:lpstr>
      <vt:lpstr>Nivel máximo de estudios finalizado de la población joven en España III/14</vt:lpstr>
      <vt:lpstr>Cada vez hay más personas jóvenes que estudian…</vt:lpstr>
      <vt:lpstr>Emancipación y estudios (I) Tasa de emancipación residencial de la población no estudiante. III/14</vt:lpstr>
      <vt:lpstr>Emancipación y estudios (II) Tasa de emancipación residencial de la población estudiante. III/14</vt:lpstr>
      <vt:lpstr>La coyuntura del mercado de trabajo…</vt:lpstr>
      <vt:lpstr>Diferencias según sexo entre la población joven…</vt:lpstr>
      <vt:lpstr>Pero, sin embargo…</vt:lpstr>
      <vt:lpstr>Encuesta Estructura Salarial (2010): diferencias en el salario anual bruto de las personas de 16 a 29 años en España</vt:lpstr>
      <vt:lpstr>Se agudizan las diferencias en la situación laboral de las personas jóvenes según su estatus residencial. III/08  - III/14</vt:lpstr>
      <vt:lpstr>El nivel de formación también influye en la inserción en el mercado de trabajo (I). Tasa de actividad III/14</vt:lpstr>
      <vt:lpstr>El nivel de formación también influye en la inserción en el mercado de trabajo (II). Tasa de paro III/14</vt:lpstr>
      <vt:lpstr>Tasa de riesgo de pobreza o exclusión social de la población de 16 a 29 años en España. 2013</vt:lpstr>
      <vt:lpstr>El acceso al mercado de la vivienda</vt:lpstr>
      <vt:lpstr>La coyuntura del mercado inmobiliario…</vt:lpstr>
      <vt:lpstr>Pero, para las personas jóvenes, sigue siendo prácticamente imposible</vt:lpstr>
      <vt:lpstr>Relación precio vivienda / salario e ingresos de una persona joven III/14</vt:lpstr>
      <vt:lpstr>Coste de acceso al mercado de la vivienda para una persona asalariada de 16 a 29 años en España. III/14</vt:lpstr>
      <vt:lpstr>Régimen de tenencia de las viviendas de las personas emancipadas de 16 a 29 años en España. 2013</vt:lpstr>
      <vt:lpstr>Madrid, 24 de marzo de 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Observatorio Emancipación CJE</dc:title>
  <dc:subject>Primer trimestre 2014</dc:subject>
  <dc:creator>HABITUS SCP</dc:creator>
  <cp:lastModifiedBy>Windows User</cp:lastModifiedBy>
  <cp:revision>798</cp:revision>
  <dcterms:created xsi:type="dcterms:W3CDTF">2006-02-09T15:59:50Z</dcterms:created>
  <dcterms:modified xsi:type="dcterms:W3CDTF">2015-03-24T08:18:44Z</dcterms:modified>
</cp:coreProperties>
</file>