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82" r:id="rId2"/>
    <p:sldId id="721" r:id="rId3"/>
    <p:sldId id="586" r:id="rId4"/>
    <p:sldId id="751" r:id="rId5"/>
    <p:sldId id="752" r:id="rId6"/>
    <p:sldId id="754" r:id="rId7"/>
    <p:sldId id="756" r:id="rId8"/>
    <p:sldId id="755" r:id="rId9"/>
    <p:sldId id="764" r:id="rId10"/>
    <p:sldId id="774" r:id="rId11"/>
    <p:sldId id="757" r:id="rId12"/>
    <p:sldId id="758" r:id="rId13"/>
    <p:sldId id="759" r:id="rId14"/>
    <p:sldId id="654" r:id="rId15"/>
    <p:sldId id="733" r:id="rId16"/>
    <p:sldId id="761" r:id="rId17"/>
    <p:sldId id="760" r:id="rId18"/>
    <p:sldId id="763" r:id="rId19"/>
    <p:sldId id="762" r:id="rId20"/>
    <p:sldId id="599" r:id="rId21"/>
    <p:sldId id="739" r:id="rId22"/>
    <p:sldId id="767" r:id="rId23"/>
    <p:sldId id="766" r:id="rId24"/>
    <p:sldId id="765" r:id="rId25"/>
    <p:sldId id="768" r:id="rId26"/>
    <p:sldId id="770" r:id="rId27"/>
    <p:sldId id="769" r:id="rId28"/>
    <p:sldId id="771" r:id="rId29"/>
    <p:sldId id="772" r:id="rId30"/>
    <p:sldId id="773" r:id="rId31"/>
  </p:sldIdLst>
  <p:sldSz cx="9144000" cy="6858000" type="screen4x3"/>
  <p:notesSz cx="7099300" cy="10234613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latin typeface="Cambr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B8"/>
    <a:srgbClr val="E4262F"/>
    <a:srgbClr val="A0D3DC"/>
    <a:srgbClr val="FF9933"/>
    <a:srgbClr val="EE7E1F"/>
    <a:srgbClr val="002C3A"/>
    <a:srgbClr val="FF0000"/>
    <a:srgbClr val="99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1" autoAdjust="0"/>
    <p:restoredTop sz="96715" autoAdjust="0"/>
  </p:normalViewPr>
  <p:slideViewPr>
    <p:cSldViewPr>
      <p:cViewPr>
        <p:scale>
          <a:sx n="80" d="100"/>
          <a:sy n="80" d="100"/>
        </p:scale>
        <p:origin x="-846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56" y="-10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5BDB15F-0AD3-4006-994C-6F3E6A319AC4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9513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3738E82-9D33-470C-A21F-D8456F0127B6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3123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E7E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533400" y="6096000"/>
            <a:ext cx="830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s-ES" altLang="es-ES" sz="1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530975"/>
            <a:ext cx="500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1400" dirty="0" smtClean="0">
              <a:latin typeface="Calibri" pitchFamily="34" charset="0"/>
            </a:endParaRPr>
          </a:p>
        </p:txBody>
      </p:sp>
      <p:sp>
        <p:nvSpPr>
          <p:cNvPr id="6" name="Rectangle 1025"/>
          <p:cNvSpPr>
            <a:spLocks noChangeArrowheads="1"/>
          </p:cNvSpPr>
          <p:nvPr/>
        </p:nvSpPr>
        <p:spPr bwMode="auto">
          <a:xfrm>
            <a:off x="3352800" y="50292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algn="r" eaLnBrk="1" hangingPunct="1">
              <a:defRPr/>
            </a:pPr>
            <a:endParaRPr lang="es-ES" altLang="es-ES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ChangeArrowheads="1"/>
          </p:cNvSpPr>
          <p:nvPr userDrawn="1"/>
        </p:nvSpPr>
        <p:spPr bwMode="auto">
          <a:xfrm>
            <a:off x="5867400" y="4953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algn="r" eaLnBrk="1" hangingPunct="1">
              <a:defRPr/>
            </a:pPr>
            <a:endParaRPr lang="es-ES" altLang="es-ES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009EB8"/>
          </a:solidFill>
        </p:spPr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l'estil</a:t>
            </a:r>
            <a:r>
              <a:rPr lang="es-ES_tradnl" dirty="0" smtClean="0"/>
              <a:t> de </a:t>
            </a:r>
            <a:r>
              <a:rPr lang="es-ES_tradnl" dirty="0" err="1" smtClean="0"/>
              <a:t>títol</a:t>
            </a:r>
            <a:r>
              <a:rPr lang="es-ES_tradnl" dirty="0" smtClean="0"/>
              <a:t> del </a:t>
            </a:r>
            <a:r>
              <a:rPr lang="es-ES_tradnl" dirty="0" err="1" smtClean="0"/>
              <a:t>patró</a:t>
            </a:r>
            <a:endParaRPr lang="es-ES_tradnl" dirty="0" smtClean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latin typeface="Calibri" panose="020F0502020204030204" pitchFamily="34" charset="0"/>
              </a:defRPr>
            </a:lvl1pPr>
          </a:lstStyle>
          <a:p>
            <a:r>
              <a:rPr lang="es-ES_tradnl" smtClean="0"/>
              <a:t>Feu clic aquí per editar l'estil de subtítols del patró.</a:t>
            </a:r>
          </a:p>
        </p:txBody>
      </p:sp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77000"/>
            <a:ext cx="609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80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1458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242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86800" cy="5029200"/>
          </a:xfrm>
        </p:spPr>
        <p:txBody>
          <a:bodyPr/>
          <a:lstStyle/>
          <a:p>
            <a:pPr lvl="0"/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5085537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033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dirty="0" smtClean="0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530975"/>
            <a:ext cx="500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1400" dirty="0" smtClean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4925" y="6538913"/>
            <a:ext cx="7058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1200" dirty="0" smtClean="0">
                <a:latin typeface="Calibri" pitchFamily="34" charset="0"/>
              </a:rPr>
              <a:t>Observatorio de Emancipación del Consejo de la Juventud de España –  Cuarto trimestre de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EB8"/>
          </a:solidFill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EB8"/>
              </a:buClr>
              <a:defRPr/>
            </a:lvl1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pic>
        <p:nvPicPr>
          <p:cNvPr id="8" name="Imat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77000"/>
            <a:ext cx="609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78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dirty="0" smtClean="0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530975"/>
            <a:ext cx="500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1400" dirty="0" smtClean="0"/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462713"/>
            <a:ext cx="8270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4925" y="6538913"/>
            <a:ext cx="7058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1200" dirty="0" smtClean="0">
                <a:latin typeface="Calibri" pitchFamily="34" charset="0"/>
              </a:rPr>
              <a:t>Observatorio de Emancipación del Consejo de la Juventud de España –  Segundo trimestre de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39781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7782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3982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dirty="0" smtClean="0"/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6530975"/>
            <a:ext cx="500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1400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462713"/>
            <a:ext cx="8270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4925" y="6538913"/>
            <a:ext cx="7058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1200" dirty="0" smtClean="0">
                <a:latin typeface="Calibri" pitchFamily="34" charset="0"/>
              </a:rPr>
              <a:t>Observatorio de Emancipación del Consejo de la Juventud de España –  Segundo trimestre de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10041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4572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77107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4930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E7E1F"/>
            </a:gs>
            <a:gs pos="100000">
              <a:srgbClr val="EE7E1F"/>
            </a:gs>
            <a:gs pos="100000">
              <a:srgbClr val="DDFAE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413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dirty="0" smtClean="0"/>
          </a:p>
        </p:txBody>
      </p:sp>
      <p:sp>
        <p:nvSpPr>
          <p:cNvPr id="1029" name="Rectangle 13"/>
          <p:cNvSpPr>
            <a:spLocks noChangeArrowheads="1"/>
          </p:cNvSpPr>
          <p:nvPr userDrawn="1"/>
        </p:nvSpPr>
        <p:spPr bwMode="auto">
          <a:xfrm>
            <a:off x="0" y="6530975"/>
            <a:ext cx="500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defRPr/>
            </a:pPr>
            <a:endParaRPr lang="es-ES" altLang="es-ES" sz="1400" dirty="0" smtClean="0"/>
          </a:p>
        </p:txBody>
      </p:sp>
      <p:sp>
        <p:nvSpPr>
          <p:cNvPr id="1030" name="Rectangle 1025"/>
          <p:cNvSpPr>
            <a:spLocks noChangeArrowheads="1"/>
          </p:cNvSpPr>
          <p:nvPr userDrawn="1"/>
        </p:nvSpPr>
        <p:spPr bwMode="auto">
          <a:xfrm>
            <a:off x="3352800" y="50292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algn="r" eaLnBrk="1" hangingPunct="1">
              <a:defRPr/>
            </a:pPr>
            <a:endParaRPr lang="es-ES" altLang="es-ES" sz="1400" dirty="0" smtClean="0">
              <a:solidFill>
                <a:schemeClr val="tx1"/>
              </a:solidFill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462713"/>
            <a:ext cx="8270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2"/>
          <p:cNvSpPr txBox="1">
            <a:spLocks noChangeArrowheads="1"/>
          </p:cNvSpPr>
          <p:nvPr userDrawn="1"/>
        </p:nvSpPr>
        <p:spPr bwMode="auto">
          <a:xfrm>
            <a:off x="34925" y="6538913"/>
            <a:ext cx="7058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1200" dirty="0" smtClean="0">
                <a:latin typeface="Calibri" pitchFamily="34" charset="0"/>
              </a:rPr>
              <a:t>Observatorio de Emancipación del Consejo de la Juventud de España –  Segundo trimestre de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262F"/>
        </a:buClr>
        <a:buFont typeface="Wingdings" pitchFamily="2" charset="2"/>
        <a:buChar char="§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6524625"/>
            <a:ext cx="9144000" cy="33337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33"/>
                    </a:gs>
                    <a:gs pos="100000">
                      <a:srgbClr val="E50000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algn="ctr"/>
            <a:r>
              <a:rPr lang="es-ES_tradnl" altLang="es-ES" sz="1400" dirty="0" smtClean="0"/>
              <a:t>Gijón, 30 de junio de 2015</a:t>
            </a:r>
            <a:endParaRPr lang="es-ES_tradnl" altLang="es-ES" sz="1400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44" y="44624"/>
            <a:ext cx="4604004" cy="6511152"/>
          </a:xfrm>
          <a:prstGeom prst="rect">
            <a:avLst/>
          </a:prstGeom>
          <a:ln>
            <a:solidFill>
              <a:srgbClr val="009EB8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33"/>
                    </a:gs>
                    <a:gs pos="100000">
                      <a:srgbClr val="E50000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algn="ctr"/>
            <a:r>
              <a:rPr lang="es-ES_tradnl" altLang="es-ES" dirty="0" smtClean="0"/>
              <a:t>Movimientos migratorios</a:t>
            </a:r>
            <a:endParaRPr lang="es-ES_tradnl" altLang="es-ES" dirty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9449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flujos migratorios comparados de la población de 16 a 29 años </a:t>
            </a:r>
            <a:br>
              <a:rPr lang="es-ES" dirty="0" smtClean="0"/>
            </a:br>
            <a:r>
              <a:rPr lang="es-ES" dirty="0" smtClean="0"/>
              <a:t>en Asturias. 2008-2014*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3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Nacionalidad de la población de 15 a 29 años emigrante en Asturias y España. 2008-2014*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2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País de destino de la población emigrantes de 15 a 29 años en Asturias y España. 2008-2014*</a:t>
            </a:r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62" y="2271600"/>
            <a:ext cx="5302882" cy="346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850" y="2272135"/>
            <a:ext cx="5302882" cy="346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1331640" y="172229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</a:rPr>
              <a:t>ASTURIAS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5940152" y="172229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alibri" panose="020F0502020204030204" pitchFamily="34" charset="0"/>
              </a:rPr>
              <a:t>ESPAÑA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_tradnl" altLang="es-ES" sz="2400" dirty="0" smtClean="0">
                <a:solidFill>
                  <a:schemeClr val="bg1"/>
                </a:solidFill>
              </a:rPr>
              <a:t>Población joven y trabajo</a:t>
            </a:r>
            <a:endParaRPr lang="es-ES_tradnl" alt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Breves apuntes sobre la coyuntura laboral de la población joven en  Asturias (I). IV/14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prolonga, una vez más, el descenso de la </a:t>
            </a:r>
            <a:r>
              <a:rPr lang="es-ES" b="1" dirty="0" smtClean="0">
                <a:solidFill>
                  <a:srgbClr val="009EB8"/>
                </a:solidFill>
              </a:rPr>
              <a:t>actividad laboral </a:t>
            </a:r>
            <a:r>
              <a:rPr lang="es-ES" dirty="0" smtClean="0"/>
              <a:t>(salvo entre la población con estudios superiores terminados)</a:t>
            </a:r>
          </a:p>
          <a:p>
            <a:r>
              <a:rPr lang="es-ES" dirty="0" smtClean="0"/>
              <a:t>Incremento de los niveles de </a:t>
            </a:r>
            <a:r>
              <a:rPr lang="es-ES" b="1" dirty="0" smtClean="0">
                <a:solidFill>
                  <a:srgbClr val="009EB8"/>
                </a:solidFill>
              </a:rPr>
              <a:t>empleo</a:t>
            </a:r>
            <a:r>
              <a:rPr lang="es-ES" dirty="0" smtClean="0"/>
              <a:t> (por segundo año consecutivo en Asturias), casi con la misma intensidad con la decrece la actividad</a:t>
            </a:r>
          </a:p>
          <a:p>
            <a:r>
              <a:rPr lang="es-ES" dirty="0" smtClean="0"/>
              <a:t>Menor presencia en el </a:t>
            </a:r>
            <a:r>
              <a:rPr lang="es-ES" b="1" dirty="0" smtClean="0">
                <a:solidFill>
                  <a:srgbClr val="009EB8"/>
                </a:solidFill>
              </a:rPr>
              <a:t>sector privado </a:t>
            </a:r>
            <a:r>
              <a:rPr lang="es-ES" dirty="0" smtClean="0"/>
              <a:t>(85% vs 91%), aunque ha creado puesto netos de trabajo</a:t>
            </a:r>
          </a:p>
          <a:p>
            <a:r>
              <a:rPr lang="es-ES" dirty="0" smtClean="0"/>
              <a:t>En Asturias desciende el </a:t>
            </a:r>
            <a:r>
              <a:rPr lang="es-ES" b="1" dirty="0" smtClean="0">
                <a:solidFill>
                  <a:srgbClr val="009EB8"/>
                </a:solidFill>
              </a:rPr>
              <a:t>subempleo</a:t>
            </a:r>
          </a:p>
          <a:p>
            <a:r>
              <a:rPr lang="es-ES" dirty="0" smtClean="0"/>
              <a:t>Y, sin embargo, proliferan las </a:t>
            </a:r>
            <a:r>
              <a:rPr lang="es-ES" b="1" dirty="0" smtClean="0">
                <a:solidFill>
                  <a:srgbClr val="009EB8"/>
                </a:solidFill>
              </a:rPr>
              <a:t>jornadas a tiempo parcial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94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Breves apuntes sobre la coyuntura laboral de la población joven en  Asturias </a:t>
            </a:r>
            <a:r>
              <a:rPr lang="es-ES" dirty="0" smtClean="0"/>
              <a:t>(II</a:t>
            </a:r>
            <a:r>
              <a:rPr lang="es-ES" dirty="0"/>
              <a:t>). IV/14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Una de las especificidades de la población joven asalariada de Asturias es su alta y creciente </a:t>
            </a:r>
            <a:r>
              <a:rPr lang="es-ES" b="1" dirty="0" smtClean="0">
                <a:solidFill>
                  <a:srgbClr val="009EB8"/>
                </a:solidFill>
              </a:rPr>
              <a:t>temporalidad</a:t>
            </a:r>
            <a:r>
              <a:rPr lang="es-ES" dirty="0" smtClean="0"/>
              <a:t> (segunda mayor de España – 60,7%)</a:t>
            </a:r>
          </a:p>
          <a:p>
            <a:r>
              <a:rPr lang="es-ES" dirty="0" smtClean="0"/>
              <a:t>Junto con la </a:t>
            </a:r>
            <a:r>
              <a:rPr lang="es-ES" b="1" dirty="0" smtClean="0">
                <a:solidFill>
                  <a:srgbClr val="009EB8"/>
                </a:solidFill>
              </a:rPr>
              <a:t>sobrecualificación</a:t>
            </a:r>
            <a:r>
              <a:rPr lang="es-ES" dirty="0" smtClean="0"/>
              <a:t>, que afecta al 62,7% de la población joven asalariada que no cursa estudios (máximo incremento interanual)</a:t>
            </a:r>
          </a:p>
          <a:p>
            <a:r>
              <a:rPr lang="es-ES" dirty="0" smtClean="0"/>
              <a:t>La </a:t>
            </a:r>
            <a:r>
              <a:rPr lang="es-ES" b="1" dirty="0" smtClean="0">
                <a:solidFill>
                  <a:srgbClr val="009EB8"/>
                </a:solidFill>
              </a:rPr>
              <a:t>tasa de paro </a:t>
            </a:r>
            <a:r>
              <a:rPr lang="es-ES" dirty="0" smtClean="0"/>
              <a:t>entre el conjunto de la población joven es menor que en España (33,8% vs 38,7%), pero no entre la población con estudios superiores terminados </a:t>
            </a:r>
            <a:r>
              <a:rPr lang="es-ES" dirty="0"/>
              <a:t>(</a:t>
            </a:r>
            <a:r>
              <a:rPr lang="es-ES" dirty="0" smtClean="0"/>
              <a:t>34,4% </a:t>
            </a:r>
            <a:r>
              <a:rPr lang="es-ES" dirty="0"/>
              <a:t>vs </a:t>
            </a:r>
            <a:r>
              <a:rPr lang="es-ES" dirty="0" smtClean="0"/>
              <a:t>26,5%)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39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inserción al mercado laboral de las mujeres y hombres de 16 a 29 años de Asturias…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3" y="1340768"/>
            <a:ext cx="3904827" cy="25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53" y="1339200"/>
            <a:ext cx="3904827" cy="25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3904827" cy="25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2195736" y="1188581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latin typeface="Calibri" panose="020F0502020204030204" pitchFamily="34" charset="0"/>
              </a:rPr>
              <a:t>ACTIVIDAD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6948264" y="119675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latin typeface="Calibri" panose="020F0502020204030204" pitchFamily="34" charset="0"/>
              </a:rPr>
              <a:t>EMPLEO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2771800" y="376377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latin typeface="Calibri" panose="020F0502020204030204" pitchFamily="34" charset="0"/>
              </a:rPr>
              <a:t>PARO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4800"/>
            <a:ext cx="3902531" cy="25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6948264" y="376560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latin typeface="Calibri" panose="020F0502020204030204" pitchFamily="34" charset="0"/>
              </a:rPr>
              <a:t>TEMPORALIDAD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55576" y="1772816"/>
            <a:ext cx="864096" cy="432048"/>
          </a:xfrm>
          <a:prstGeom prst="ellipse">
            <a:avLst/>
          </a:prstGeom>
          <a:noFill/>
          <a:ln>
            <a:solidFill>
              <a:srgbClr val="E42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Oval 11"/>
          <p:cNvSpPr/>
          <p:nvPr/>
        </p:nvSpPr>
        <p:spPr>
          <a:xfrm>
            <a:off x="5508104" y="1574328"/>
            <a:ext cx="864096" cy="432048"/>
          </a:xfrm>
          <a:prstGeom prst="ellipse">
            <a:avLst/>
          </a:prstGeom>
          <a:noFill/>
          <a:ln>
            <a:solidFill>
              <a:srgbClr val="E42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Oval 13"/>
          <p:cNvSpPr/>
          <p:nvPr/>
        </p:nvSpPr>
        <p:spPr>
          <a:xfrm>
            <a:off x="755576" y="4509120"/>
            <a:ext cx="864096" cy="432048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Oval 14"/>
          <p:cNvSpPr/>
          <p:nvPr/>
        </p:nvSpPr>
        <p:spPr>
          <a:xfrm>
            <a:off x="5508104" y="4460383"/>
            <a:ext cx="864096" cy="432048"/>
          </a:xfrm>
          <a:prstGeom prst="ellipse">
            <a:avLst/>
          </a:prstGeom>
          <a:noFill/>
          <a:ln>
            <a:solidFill>
              <a:srgbClr val="E42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45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Diferencias en la situación laboral de la población de 16 a 29 años emancipada y no emancipada en Asturias. IV/14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596336" y="5013176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Emanc. &gt;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España</a:t>
            </a:r>
            <a:endParaRPr lang="es-ES" altLang="es-ES" sz="1400" dirty="0">
              <a:solidFill>
                <a:schemeClr val="bg1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892752" y="1340768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Emanc. =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España</a:t>
            </a:r>
            <a:endParaRPr lang="es-ES" altLang="es-ES" sz="1400" dirty="0">
              <a:solidFill>
                <a:schemeClr val="bg1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892751" y="2146254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No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Emanc.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76,6%</a:t>
            </a:r>
            <a:endParaRPr lang="es-ES" alt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4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Niveles de pobreza y exclusión social (2014)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932040" y="1700808"/>
            <a:ext cx="719138" cy="720725"/>
          </a:xfrm>
          <a:prstGeom prst="ellipse">
            <a:avLst/>
          </a:prstGeom>
          <a:solidFill>
            <a:srgbClr val="EE7E1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Hombres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48,6%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869086" y="1700163"/>
            <a:ext cx="719138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400" dirty="0" smtClean="0">
                <a:solidFill>
                  <a:schemeClr val="bg1"/>
                </a:solidFill>
              </a:rPr>
              <a:t>Mujeres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400" dirty="0" smtClean="0">
                <a:solidFill>
                  <a:schemeClr val="bg1"/>
                </a:solidFill>
              </a:rPr>
              <a:t>37,4%</a:t>
            </a:r>
          </a:p>
        </p:txBody>
      </p:sp>
    </p:spTree>
    <p:extLst>
      <p:ext uri="{BB962C8B-B14F-4D97-AF65-F5344CB8AC3E}">
        <p14:creationId xmlns:p14="http://schemas.microsoft.com/office/powerpoint/2010/main" val="29636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 smtClean="0"/>
              <a:t>Relación de indicadores y fuentes utilizadas en el Observatorio</a:t>
            </a:r>
          </a:p>
        </p:txBody>
      </p:sp>
      <p:graphicFrame>
        <p:nvGraphicFramePr>
          <p:cNvPr id="7" name="Group 4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5331560"/>
              </p:ext>
            </p:extLst>
          </p:nvPr>
        </p:nvGraphicFramePr>
        <p:xfrm>
          <a:off x="252413" y="1268761"/>
          <a:ext cx="8712200" cy="5035814"/>
        </p:xfrm>
        <a:graphic>
          <a:graphicData uri="http://schemas.openxmlformats.org/drawingml/2006/table">
            <a:tbl>
              <a:tblPr/>
              <a:tblGrid>
                <a:gridCol w="4535488"/>
                <a:gridCol w="4176712"/>
              </a:tblGrid>
              <a:tr h="28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Ámbitos temáticos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Fuente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</a:tr>
              <a:tr h="4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Población joven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hogares jóvenes,  emancipación residencial, hogares unipersonales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Encuesta de Población Activa (EPA)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Población y nivel de estudios finalizados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emancipación y población estudiante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Encuesta de Población Activa (EPA)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</a:tr>
              <a:tr h="28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Migraciones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flujos emigración e inmigración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Estadística de Migraciones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Situación laboral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relación con la actividad laboral, población activa, situación profesional, tipo de jornada, tiempo en la empresa, subempleo, formación, temporalidad, paro, población inactiva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EPA, Servicio Público de Empleo (SEPE) y la Dirección General de la Tesorería General de la Seguridad Social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9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Capacidad adquisitiva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ingresos ordinarios, salario, renta de los hogares, población sin ingresos, hogares sin personas ocupadas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EPA, Encuesta Trimestral de Coste Laboral (INE) y Encuesta de Condiciones de Vida (INE / Eurostat)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3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Tasa de pobreza y exclusión social (AROPE)</a:t>
                      </a: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Encuesta de Condiciones de Vida (INE)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</a:tr>
              <a:tr h="28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Precio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vivienda libre y protegida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Ministerio de Fomento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Alquiler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medio de mercado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Elaboración propia a partir de Idealista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</a:tr>
              <a:tr h="954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E1F"/>
                          </a:solidFill>
                          <a:effectLst/>
                          <a:latin typeface="Calibri" panose="020F0502020204030204" pitchFamily="34" charset="0"/>
                        </a:rPr>
                        <a:t>Acceso al mercado de la vivienda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coste de acceso a la vivienda, precio máximo tolerable, superficie máxima tolerable, ingresos mínimos necesarios, importe entrada compra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C3A"/>
                          </a:solidFill>
                          <a:effectLst/>
                          <a:latin typeface="Calibri" panose="020F0502020204030204" pitchFamily="34" charset="0"/>
                        </a:rPr>
                        <a:t>, coste efectivo de la vivienda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Encuesta Trimestral de Coste Laboral (INE), Ministerio de Fomento, Banco de España, Colegio de Registradores, Encuesta de Condiciones de Vida (INE / Eurostat), Idealista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Coste efectivo de la vivienda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hogares sobreendeudados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262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Encuesta de Presupuestos Familiares (INE)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E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33"/>
                    </a:gs>
                    <a:gs pos="100000">
                      <a:srgbClr val="E50000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algn="ctr"/>
            <a:r>
              <a:rPr lang="es-ES_tradnl" altLang="es-ES" dirty="0"/>
              <a:t>El acceso al mercado de la vivienda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coyuntura del mercado inmobiliario…</a:t>
            </a:r>
            <a:endParaRPr lang="es-ES" dirty="0"/>
          </a:p>
        </p:txBody>
      </p:sp>
      <p:sp>
        <p:nvSpPr>
          <p:cNvPr id="4" name="Fletxa cap avall 3"/>
          <p:cNvSpPr/>
          <p:nvPr/>
        </p:nvSpPr>
        <p:spPr>
          <a:xfrm>
            <a:off x="827584" y="2348880"/>
            <a:ext cx="576064" cy="864096"/>
          </a:xfrm>
          <a:prstGeom prst="downArrow">
            <a:avLst/>
          </a:prstGeom>
          <a:solidFill>
            <a:srgbClr val="00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-324544" y="19168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2C3A"/>
                </a:solidFill>
                <a:latin typeface="Calibri" panose="020F0502020204030204" pitchFamily="34" charset="0"/>
              </a:rPr>
              <a:t>Precio de la vivienda</a:t>
            </a:r>
            <a:endParaRPr lang="es-ES" sz="1400" dirty="0">
              <a:solidFill>
                <a:srgbClr val="002C3A"/>
              </a:solidFill>
              <a:latin typeface="Calibri" panose="020F050202020403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-324544" y="3337247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-27,4% desde IV/08</a:t>
            </a:r>
          </a:p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(=ESP)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7" name="Fletxa cap avall 6"/>
          <p:cNvSpPr/>
          <p:nvPr/>
        </p:nvSpPr>
        <p:spPr>
          <a:xfrm>
            <a:off x="3203848" y="2348880"/>
            <a:ext cx="576064" cy="864096"/>
          </a:xfrm>
          <a:prstGeom prst="downArrow">
            <a:avLst/>
          </a:prstGeom>
          <a:solidFill>
            <a:srgbClr val="00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QuadreDeText 7"/>
          <p:cNvSpPr txBox="1"/>
          <p:nvPr/>
        </p:nvSpPr>
        <p:spPr>
          <a:xfrm>
            <a:off x="2051720" y="19168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2C3A"/>
                </a:solidFill>
                <a:latin typeface="Calibri" panose="020F0502020204030204" pitchFamily="34" charset="0"/>
              </a:rPr>
              <a:t>Tipo de interés hipotecas</a:t>
            </a:r>
            <a:endParaRPr lang="es-ES" sz="1400" dirty="0">
              <a:solidFill>
                <a:srgbClr val="002C3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2051720" y="3337247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2,66% </a:t>
            </a:r>
          </a:p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(6,2% - IV/08)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10" name="Fletxa cap avall 9"/>
          <p:cNvSpPr/>
          <p:nvPr/>
        </p:nvSpPr>
        <p:spPr>
          <a:xfrm>
            <a:off x="5508104" y="2348880"/>
            <a:ext cx="576064" cy="864096"/>
          </a:xfrm>
          <a:prstGeom prst="downArrow">
            <a:avLst/>
          </a:prstGeom>
          <a:solidFill>
            <a:srgbClr val="00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QuadreDeText 10"/>
          <p:cNvSpPr txBox="1"/>
          <p:nvPr/>
        </p:nvSpPr>
        <p:spPr>
          <a:xfrm>
            <a:off x="4355976" y="19168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2C3A"/>
                </a:solidFill>
                <a:latin typeface="Calibri" panose="020F0502020204030204" pitchFamily="34" charset="0"/>
              </a:rPr>
              <a:t>Viviendas en stock</a:t>
            </a:r>
            <a:endParaRPr lang="es-ES" sz="1400" dirty="0">
              <a:solidFill>
                <a:srgbClr val="002C3A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4355976" y="3337247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12.000 obra nueva -11,5‰</a:t>
            </a:r>
          </a:p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(563.000 - </a:t>
            </a:r>
            <a:r>
              <a:rPr lang="es-ES" sz="1400" dirty="0">
                <a:latin typeface="Calibri" panose="020F0502020204030204" pitchFamily="34" charset="0"/>
              </a:rPr>
              <a:t>-11,5‰ </a:t>
            </a:r>
            <a:r>
              <a:rPr lang="es-ES" sz="1400" dirty="0" smtClean="0">
                <a:latin typeface="Calibri" panose="020F0502020204030204" pitchFamily="34" charset="0"/>
              </a:rPr>
              <a:t>ESP)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14" name="QuadreDeText 13"/>
          <p:cNvSpPr txBox="1"/>
          <p:nvPr/>
        </p:nvSpPr>
        <p:spPr>
          <a:xfrm>
            <a:off x="6516216" y="19168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002C3A"/>
                </a:solidFill>
                <a:latin typeface="Calibri" panose="020F0502020204030204" pitchFamily="34" charset="0"/>
              </a:rPr>
              <a:t>Compraventas</a:t>
            </a:r>
            <a:endParaRPr lang="es-ES" sz="1400" dirty="0">
              <a:solidFill>
                <a:srgbClr val="002C3A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6516216" y="3337247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Symbol" panose="05050102010706020507" pitchFamily="18" charset="2"/>
              </a:rPr>
              <a:t>D </a:t>
            </a:r>
            <a:r>
              <a:rPr lang="es-ES" sz="1400" dirty="0" smtClean="0">
                <a:latin typeface="Calibri" panose="020F0502020204030204" pitchFamily="34" charset="0"/>
              </a:rPr>
              <a:t>21% Abril 2014</a:t>
            </a:r>
          </a:p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(</a:t>
            </a:r>
            <a:r>
              <a:rPr lang="es-ES" sz="1400" dirty="0">
                <a:latin typeface="Symbol" panose="05050102010706020507" pitchFamily="18" charset="2"/>
              </a:rPr>
              <a:t>D </a:t>
            </a:r>
            <a:r>
              <a:rPr lang="es-ES" sz="1400" dirty="0" smtClean="0">
                <a:latin typeface="Calibri" panose="020F0502020204030204" pitchFamily="34" charset="0"/>
              </a:rPr>
              <a:t>9% ESP)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16" name="Fletxa cap amunt 15"/>
          <p:cNvSpPr/>
          <p:nvPr/>
        </p:nvSpPr>
        <p:spPr>
          <a:xfrm>
            <a:off x="7740416" y="2348976"/>
            <a:ext cx="576000" cy="864000"/>
          </a:xfrm>
          <a:prstGeom prst="upArrow">
            <a:avLst/>
          </a:prstGeom>
          <a:solidFill>
            <a:srgbClr val="00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Oval 16"/>
          <p:cNvSpPr/>
          <p:nvPr/>
        </p:nvSpPr>
        <p:spPr>
          <a:xfrm>
            <a:off x="2771800" y="4509120"/>
            <a:ext cx="3456384" cy="1152128"/>
          </a:xfrm>
          <a:prstGeom prst="ellipse">
            <a:avLst/>
          </a:prstGeom>
          <a:solidFill>
            <a:srgbClr val="00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s-E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Menor coste económico de acceso a la vivienda </a:t>
            </a:r>
          </a:p>
          <a:p>
            <a:pPr algn="ctr">
              <a:spcBef>
                <a:spcPts val="0"/>
              </a:spcBef>
            </a:pP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</a:rPr>
              <a:t>(-60%)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1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4" grpId="0"/>
      <p:bldP spid="15" grpId="0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Y, sin embargo…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compra de una vivienda libre supondría dedicar inicialmente </a:t>
            </a:r>
            <a:r>
              <a:rPr lang="es-ES" b="1" dirty="0" smtClean="0">
                <a:solidFill>
                  <a:srgbClr val="009EB8"/>
                </a:solidFill>
              </a:rPr>
              <a:t>el 50,9% del salario </a:t>
            </a:r>
            <a:r>
              <a:rPr lang="es-ES" dirty="0" smtClean="0"/>
              <a:t>de una persona joven en Asturias (57,8% en España)</a:t>
            </a:r>
          </a:p>
          <a:p>
            <a:r>
              <a:rPr lang="es-ES" dirty="0" smtClean="0"/>
              <a:t>Y disponer un </a:t>
            </a:r>
            <a:r>
              <a:rPr lang="es-ES" b="1" dirty="0" smtClean="0">
                <a:solidFill>
                  <a:srgbClr val="009EB8"/>
                </a:solidFill>
              </a:rPr>
              <a:t>ahorro previo </a:t>
            </a:r>
            <a:r>
              <a:rPr lang="es-ES" dirty="0" smtClean="0"/>
              <a:t>equivalente a 3,3 veces su salario anual (3,7 en España)</a:t>
            </a:r>
          </a:p>
          <a:p>
            <a:r>
              <a:rPr lang="es-ES" dirty="0" smtClean="0"/>
              <a:t>O, lo que es lo mismo, ganar </a:t>
            </a:r>
            <a:r>
              <a:rPr lang="es-ES" b="1" dirty="0" smtClean="0">
                <a:solidFill>
                  <a:srgbClr val="009EB8"/>
                </a:solidFill>
              </a:rPr>
              <a:t>un sueldo un 69,8% superior</a:t>
            </a:r>
            <a:r>
              <a:rPr lang="es-ES" dirty="0" smtClean="0"/>
              <a:t> al actual para poder ser un “cliente solvente” (92,3% en España)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29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Relación precio vivienda / salario e ingresos de una persona joven IV/14</a:t>
            </a:r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179512" y="1897087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Persona joven asalariada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4788024" y="1897087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Calibri" panose="020F0502020204030204" pitchFamily="34" charset="0"/>
              </a:rPr>
              <a:t>Hogar joven</a:t>
            </a:r>
            <a:endParaRPr lang="es-ES" sz="1400" dirty="0">
              <a:latin typeface="Calibri" panose="020F050202020403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72297"/>
            <a:ext cx="4538353" cy="3204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47" y="2372297"/>
            <a:ext cx="4538353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Población de 16 a 29 años sin “ingresos ordinarios” (2014)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7380312" y="1815937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ca-ES" altLang="es-ES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ca-ES" altLang="es-ES" sz="1600" dirty="0" smtClean="0">
                <a:solidFill>
                  <a:schemeClr val="bg1"/>
                </a:solidFill>
              </a:rPr>
              <a:t> 32%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(2008)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380311" y="3356992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ca-ES" altLang="es-ES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ca-ES" altLang="es-ES" sz="1600" dirty="0" smtClean="0">
                <a:solidFill>
                  <a:schemeClr val="bg1"/>
                </a:solidFill>
              </a:rPr>
              <a:t> 14%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(2008)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opción del alquiler…</a:t>
            </a: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5" y="1268413"/>
            <a:ext cx="770774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923928" y="4797152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s-ES" altLang="es-ES" sz="1400" dirty="0" smtClean="0">
                <a:solidFill>
                  <a:schemeClr val="bg1"/>
                </a:solidFill>
              </a:rPr>
              <a:t>Asturias</a:t>
            </a:r>
            <a:endParaRPr lang="es-ES" altLang="es-ES" sz="1400" dirty="0">
              <a:solidFill>
                <a:schemeClr val="bg1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292080" y="3789040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s-ES" altLang="es-ES" sz="1400" dirty="0" smtClean="0">
                <a:solidFill>
                  <a:schemeClr val="bg1"/>
                </a:solidFill>
              </a:rPr>
              <a:t>España</a:t>
            </a:r>
            <a:endParaRPr lang="es-ES" alt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Emancipación residencia y alquiler en la población de 16 a 29 años en Asturias. 2011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4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Algunas novedades más (I)</a:t>
            </a:r>
            <a:br>
              <a:rPr lang="es-ES" dirty="0" smtClean="0"/>
            </a:br>
            <a:r>
              <a:rPr lang="es-ES" dirty="0"/>
              <a:t>E</a:t>
            </a:r>
            <a:r>
              <a:rPr lang="es-ES" dirty="0" smtClean="0"/>
              <a:t>l sobreendeudamiento de los hogares jóvenes (2013)</a:t>
            </a:r>
            <a:endParaRPr lang="es-E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4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Algunas novedades más </a:t>
            </a:r>
            <a:r>
              <a:rPr lang="es-ES" dirty="0" smtClean="0"/>
              <a:t>(II</a:t>
            </a:r>
            <a:r>
              <a:rPr lang="es-ES" dirty="0"/>
              <a:t>)</a:t>
            </a:r>
            <a:br>
              <a:rPr lang="es-ES" dirty="0"/>
            </a:br>
            <a:r>
              <a:rPr lang="es-ES" dirty="0" smtClean="0"/>
              <a:t>El coste de los suministros (2013</a:t>
            </a:r>
            <a:r>
              <a:rPr lang="es-ES" dirty="0"/>
              <a:t>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6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Reflexiones finales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menor emancipación residencial de la población joven en Asturias se debe fundamentalmente a los </a:t>
            </a:r>
            <a:r>
              <a:rPr lang="es-ES" b="1" dirty="0" smtClean="0">
                <a:solidFill>
                  <a:srgbClr val="009EB8"/>
                </a:solidFill>
              </a:rPr>
              <a:t>hombres jóvenes</a:t>
            </a:r>
          </a:p>
          <a:p>
            <a:r>
              <a:rPr lang="es-ES" dirty="0" smtClean="0"/>
              <a:t>Existe una fuerte </a:t>
            </a:r>
            <a:r>
              <a:rPr lang="es-ES" b="1" dirty="0" smtClean="0">
                <a:solidFill>
                  <a:srgbClr val="009EB8"/>
                </a:solidFill>
              </a:rPr>
              <a:t>diferencia en la situación laboral </a:t>
            </a:r>
            <a:r>
              <a:rPr lang="es-ES" dirty="0" smtClean="0"/>
              <a:t>entre la población joven emancipada y no emancipada</a:t>
            </a:r>
          </a:p>
          <a:p>
            <a:r>
              <a:rPr lang="es-ES" dirty="0" smtClean="0"/>
              <a:t>La ventaja (a priori) del menor coste de la vivienda contrasta con una mayor </a:t>
            </a:r>
            <a:r>
              <a:rPr lang="es-ES" b="1" dirty="0" smtClean="0">
                <a:solidFill>
                  <a:srgbClr val="009EB8"/>
                </a:solidFill>
              </a:rPr>
              <a:t>desigualdad interna </a:t>
            </a:r>
            <a:r>
              <a:rPr lang="es-ES" dirty="0" smtClean="0"/>
              <a:t>dentro del “colectivo joven”</a:t>
            </a:r>
          </a:p>
          <a:p>
            <a:r>
              <a:rPr lang="es-ES" dirty="0" smtClean="0"/>
              <a:t>Las opciones de emancipación vía alquiler son más escasas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00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33"/>
                    </a:gs>
                    <a:gs pos="100000">
                      <a:srgbClr val="E50000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algn="ctr"/>
            <a:r>
              <a:rPr lang="es-ES_tradnl" altLang="es-ES" dirty="0"/>
              <a:t>Emancipación </a:t>
            </a:r>
            <a:r>
              <a:rPr lang="es-ES_tradnl" altLang="es-ES" dirty="0" smtClean="0"/>
              <a:t>residencial</a:t>
            </a:r>
            <a:endParaRPr lang="es-ES_tradnl" altLang="es-ES" dirty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6524625"/>
            <a:ext cx="9144000" cy="33337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33"/>
                    </a:gs>
                    <a:gs pos="100000">
                      <a:srgbClr val="E50000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algn="ctr"/>
            <a:r>
              <a:rPr lang="es-ES_tradnl" altLang="es-ES" sz="1400" dirty="0" smtClean="0"/>
              <a:t>Gijón, 30 de junio de 2015</a:t>
            </a:r>
            <a:endParaRPr lang="es-ES_tradnl" altLang="es-ES" sz="1400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44" y="44624"/>
            <a:ext cx="4604004" cy="6511152"/>
          </a:xfrm>
          <a:prstGeom prst="rect">
            <a:avLst/>
          </a:prstGeom>
          <a:ln>
            <a:solidFill>
              <a:srgbClr val="009EB8"/>
            </a:solidFill>
          </a:ln>
        </p:spPr>
      </p:pic>
    </p:spTree>
    <p:extLst>
      <p:ext uri="{BB962C8B-B14F-4D97-AF65-F5344CB8AC3E}">
        <p14:creationId xmlns:p14="http://schemas.microsoft.com/office/powerpoint/2010/main" val="22145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Evolución comparada de la emancipación residencial de la población de 16 a 29 años en Asturias. 2007-2014</a:t>
            </a:r>
            <a:endParaRPr lang="es-ES" dirty="0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8288180" y="3349773"/>
            <a:ext cx="719137" cy="720725"/>
          </a:xfrm>
          <a:prstGeom prst="ellipse">
            <a:avLst/>
          </a:prstGeom>
          <a:solidFill>
            <a:srgbClr val="002C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18,3%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8316416" y="4797425"/>
            <a:ext cx="719137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21,5%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107504" y="2629048"/>
            <a:ext cx="719138" cy="720725"/>
          </a:xfrm>
          <a:prstGeom prst="ellipse">
            <a:avLst/>
          </a:prstGeom>
          <a:solidFill>
            <a:srgbClr val="002C3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18,9%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07504" y="3501008"/>
            <a:ext cx="719138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</a:rPr>
              <a:t>26,1%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" y="1268413"/>
            <a:ext cx="769765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8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Tasa de emancipación residencial de la población de 30 a 34 años en España. IV/14</a:t>
            </a:r>
            <a:endParaRPr lang="es-E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" y="1268413"/>
            <a:ext cx="769765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1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Nivel de estudios máximo alcanzado de la población de 16 a 29 años en Asturias y España. IV/14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" y="1268413"/>
            <a:ext cx="769765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660232" y="1700163"/>
            <a:ext cx="719138" cy="720725"/>
          </a:xfrm>
          <a:prstGeom prst="ellipse">
            <a:avLst/>
          </a:prstGeom>
          <a:solidFill>
            <a:srgbClr val="EE7E1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ca-ES" altLang="es-ES" sz="1600" dirty="0" smtClean="0">
                <a:solidFill>
                  <a:schemeClr val="bg1"/>
                </a:solidFill>
              </a:rPr>
              <a:t> 5%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80312" y="1699200"/>
            <a:ext cx="719138" cy="720725"/>
          </a:xfrm>
          <a:prstGeom prst="ellipse">
            <a:avLst/>
          </a:prstGeom>
          <a:solidFill>
            <a:srgbClr val="009EB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ca-ES" altLang="es-ES" sz="1600" dirty="0" smtClean="0">
                <a:solidFill>
                  <a:schemeClr val="bg1"/>
                </a:solidFill>
              </a:rPr>
              <a:t> 0,1%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Nivel de estudios máximo alcanzado de la población de 16 a 29 años en Asturias según sexo. IV/14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" y="1268413"/>
            <a:ext cx="769765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995936" y="1988840"/>
            <a:ext cx="719138" cy="720725"/>
          </a:xfrm>
          <a:prstGeom prst="ellipse">
            <a:avLst/>
          </a:prstGeom>
          <a:solidFill>
            <a:srgbClr val="EE7E1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&gt;10%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ESP</a:t>
            </a:r>
            <a:endParaRPr lang="es-ES" altLang="es-ES" sz="1400" dirty="0">
              <a:solidFill>
                <a:schemeClr val="bg1"/>
              </a:solidFill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373142" y="2725122"/>
            <a:ext cx="719138" cy="720725"/>
          </a:xfrm>
          <a:prstGeom prst="ellipse">
            <a:avLst/>
          </a:prstGeom>
          <a:solidFill>
            <a:srgbClr val="EE7E1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&gt;33%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ESP</a:t>
            </a:r>
            <a:endParaRPr lang="es-ES" altLang="es-ES" sz="1400" dirty="0">
              <a:solidFill>
                <a:schemeClr val="bg1"/>
              </a:solidFill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7020272" y="1628477"/>
            <a:ext cx="719138" cy="720725"/>
          </a:xfrm>
          <a:prstGeom prst="ellipse">
            <a:avLst/>
          </a:prstGeom>
          <a:solidFill>
            <a:srgbClr val="EE7E1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4262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&gt;45%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es-ES" sz="1400" dirty="0" smtClean="0">
                <a:solidFill>
                  <a:schemeClr val="bg1"/>
                </a:solidFill>
              </a:rPr>
              <a:t>ESP</a:t>
            </a:r>
            <a:endParaRPr lang="es-ES" alt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Tasa de emancipación residencial de la población de 16 a 29 años </a:t>
            </a:r>
            <a:br>
              <a:rPr lang="es-ES" dirty="0" smtClean="0"/>
            </a:br>
            <a:r>
              <a:rPr lang="es-ES" dirty="0" smtClean="0"/>
              <a:t>que no cursa estudios en Asturias y España. IV/14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" y="1268413"/>
            <a:ext cx="769765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1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Emancipación residencial de la población de 16 a 29 años </a:t>
            </a:r>
            <a:br>
              <a:rPr lang="es-ES" dirty="0" smtClean="0"/>
            </a:br>
            <a:r>
              <a:rPr lang="es-ES" dirty="0" smtClean="0"/>
              <a:t>por municipios en Asturias (2011)</a:t>
            </a:r>
            <a:endParaRPr lang="es-E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" y="1268413"/>
            <a:ext cx="770033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4 Conector recto"/>
          <p:cNvCxnSpPr/>
          <p:nvPr/>
        </p:nvCxnSpPr>
        <p:spPr>
          <a:xfrm>
            <a:off x="1162800" y="2420888"/>
            <a:ext cx="7056000" cy="0"/>
          </a:xfrm>
          <a:prstGeom prst="line">
            <a:avLst/>
          </a:prstGeom>
          <a:ln w="25400">
            <a:solidFill>
              <a:srgbClr val="E42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12408</TotalTime>
  <Words>1035</Words>
  <Application>Microsoft Office PowerPoint</Application>
  <PresentationFormat>Presentació en pantalla (4:3)</PresentationFormat>
  <Paragraphs>120</Paragraphs>
  <Slides>30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30</vt:i4>
      </vt:variant>
    </vt:vector>
  </HeadingPairs>
  <TitlesOfParts>
    <vt:vector size="31" baseType="lpstr">
      <vt:lpstr>Diseño predeterminado</vt:lpstr>
      <vt:lpstr>Gijón, 30 de junio de 2015</vt:lpstr>
      <vt:lpstr>Relación de indicadores y fuentes utilizadas en el Observatorio</vt:lpstr>
      <vt:lpstr>Emancipación residencial</vt:lpstr>
      <vt:lpstr>Evolución comparada de la emancipación residencial de la población de 16 a 29 años en Asturias. 2007-2014</vt:lpstr>
      <vt:lpstr>Tasa de emancipación residencial de la población de 30 a 34 años en España. IV/14</vt:lpstr>
      <vt:lpstr>Nivel de estudios máximo alcanzado de la población de 16 a 29 años en Asturias y España. IV/14</vt:lpstr>
      <vt:lpstr>Nivel de estudios máximo alcanzado de la población de 16 a 29 años en Asturias según sexo. IV/14</vt:lpstr>
      <vt:lpstr>Tasa de emancipación residencial de la población de 16 a 29 años  que no cursa estudios en Asturias y España. IV/14</vt:lpstr>
      <vt:lpstr>Emancipación residencial de la población de 16 a 29 años  por municipios en Asturias (2011)</vt:lpstr>
      <vt:lpstr>Movimientos migratorios</vt:lpstr>
      <vt:lpstr>Los flujos migratorios comparados de la población de 16 a 29 años  en Asturias. 2008-2014*</vt:lpstr>
      <vt:lpstr>Nacionalidad de la población de 15 a 29 años emigrante en Asturias y España. 2008-2014*</vt:lpstr>
      <vt:lpstr>País de destino de la población emigrantes de 15 a 29 años en Asturias y España. 2008-2014*</vt:lpstr>
      <vt:lpstr>Presentació del PowerPoint</vt:lpstr>
      <vt:lpstr>Breves apuntes sobre la coyuntura laboral de la población joven en  Asturias (I). IV/14</vt:lpstr>
      <vt:lpstr>Breves apuntes sobre la coyuntura laboral de la población joven en  Asturias (II). IV/14</vt:lpstr>
      <vt:lpstr>La inserción al mercado laboral de las mujeres y hombres de 16 a 29 años de Asturias…</vt:lpstr>
      <vt:lpstr>Diferencias en la situación laboral de la población de 16 a 29 años emancipada y no emancipada en Asturias. IV/14</vt:lpstr>
      <vt:lpstr>Niveles de pobreza y exclusión social (2014)</vt:lpstr>
      <vt:lpstr>El acceso al mercado de la vivienda</vt:lpstr>
      <vt:lpstr>La coyuntura del mercado inmobiliario…</vt:lpstr>
      <vt:lpstr>Y, sin embargo…</vt:lpstr>
      <vt:lpstr>Relación precio vivienda / salario e ingresos de una persona joven IV/14</vt:lpstr>
      <vt:lpstr>Población de 16 a 29 años sin “ingresos ordinarios” (2014)</vt:lpstr>
      <vt:lpstr>La opción del alquiler…</vt:lpstr>
      <vt:lpstr>Emancipación residencia y alquiler en la población de 16 a 29 años en Asturias. 2011</vt:lpstr>
      <vt:lpstr>Algunas novedades más (I) El sobreendeudamiento de los hogares jóvenes (2013)</vt:lpstr>
      <vt:lpstr>Algunas novedades más (II) El coste de los suministros (2013)</vt:lpstr>
      <vt:lpstr>Reflexiones finales</vt:lpstr>
      <vt:lpstr>Gijón, 30 de junio de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Observatorio Emancipación CJE</dc:title>
  <dc:subject>Cuarto trimestre de 2014</dc:subject>
  <dc:creator>HABITUS SCP</dc:creator>
  <cp:lastModifiedBy>Joffre</cp:lastModifiedBy>
  <cp:revision>860</cp:revision>
  <dcterms:created xsi:type="dcterms:W3CDTF">2006-02-09T15:59:50Z</dcterms:created>
  <dcterms:modified xsi:type="dcterms:W3CDTF">2015-07-01T10:50:54Z</dcterms:modified>
</cp:coreProperties>
</file>